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5"/>
  </p:notesMasterIdLst>
  <p:handoutMasterIdLst>
    <p:handoutMasterId r:id="rId16"/>
  </p:handoutMasterIdLst>
  <p:sldIdLst>
    <p:sldId id="462" r:id="rId2"/>
    <p:sldId id="461" r:id="rId3"/>
    <p:sldId id="271" r:id="rId4"/>
    <p:sldId id="465" r:id="rId5"/>
    <p:sldId id="463" r:id="rId6"/>
    <p:sldId id="464" r:id="rId7"/>
    <p:sldId id="466" r:id="rId8"/>
    <p:sldId id="467" r:id="rId9"/>
    <p:sldId id="468" r:id="rId10"/>
    <p:sldId id="469" r:id="rId11"/>
    <p:sldId id="470" r:id="rId12"/>
    <p:sldId id="472" r:id="rId13"/>
    <p:sldId id="473" r:id="rId1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s, Jane" initials="RJ" lastIdx="7" clrIdx="0">
    <p:extLst>
      <p:ext uri="{19B8F6BF-5375-455C-9EA6-DF929625EA0E}">
        <p15:presenceInfo xmlns:p15="http://schemas.microsoft.com/office/powerpoint/2012/main" userId="Roberts, Jane" providerId="None"/>
      </p:ext>
    </p:extLst>
  </p:cmAuthor>
  <p:cmAuthor id="2" name="Johnson, Karen [HMPS]" initials="JK[" lastIdx="7" clrIdx="1">
    <p:extLst>
      <p:ext uri="{19B8F6BF-5375-455C-9EA6-DF929625EA0E}">
        <p15:presenceInfo xmlns:p15="http://schemas.microsoft.com/office/powerpoint/2012/main" userId="Johnson, Karen [HMPS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2025" autoAdjust="0"/>
  </p:normalViewPr>
  <p:slideViewPr>
    <p:cSldViewPr snapToGrid="0">
      <p:cViewPr varScale="1">
        <p:scale>
          <a:sx n="59" d="100"/>
          <a:sy n="59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93C624-2723-4980-A857-5CD8FB0E0575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4FE119C3-2247-4C67-872C-348A76CE3B82}">
      <dgm:prSet custT="1"/>
      <dgm:spPr/>
      <dgm:t>
        <a:bodyPr/>
        <a:lstStyle/>
        <a:p>
          <a:pPr algn="l" rtl="0"/>
          <a:r>
            <a:rPr lang="en-GB" sz="2400" dirty="0" smtClean="0"/>
            <a:t>Some approaches which may be intuitive, but don’t seem to </a:t>
          </a:r>
          <a:r>
            <a:rPr lang="en-GB" sz="2400" dirty="0" smtClean="0"/>
            <a:t>work as approaches to reducing reoffending</a:t>
          </a:r>
          <a:endParaRPr lang="en-GB" sz="2400" dirty="0"/>
        </a:p>
      </dgm:t>
    </dgm:pt>
    <dgm:pt modelId="{6E4F107E-D55D-49BC-BA0A-577A078A13D6}" type="parTrans" cxnId="{87A298C4-CA49-40B1-8843-2C761090EA0D}">
      <dgm:prSet/>
      <dgm:spPr/>
      <dgm:t>
        <a:bodyPr/>
        <a:lstStyle/>
        <a:p>
          <a:endParaRPr lang="en-GB"/>
        </a:p>
      </dgm:t>
    </dgm:pt>
    <dgm:pt modelId="{6BEA189D-189A-4DFF-9777-4119CD37E3EE}" type="sibTrans" cxnId="{87A298C4-CA49-40B1-8843-2C761090EA0D}">
      <dgm:prSet/>
      <dgm:spPr/>
      <dgm:t>
        <a:bodyPr/>
        <a:lstStyle/>
        <a:p>
          <a:endParaRPr lang="en-GB"/>
        </a:p>
      </dgm:t>
    </dgm:pt>
    <dgm:pt modelId="{5D7D623A-4ECE-48A4-A2D6-B69B30106632}" type="pres">
      <dgm:prSet presAssocID="{9C93C624-2723-4980-A857-5CD8FB0E05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B000F91-FEB0-4D91-9CE9-44A9D526B8A5}" type="pres">
      <dgm:prSet presAssocID="{4FE119C3-2247-4C67-872C-348A76CE3B82}" presName="parentText" presStyleLbl="node1" presStyleIdx="0" presStyleCnt="1" custLinFactNeighborX="-4039" custLinFactNeighborY="426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7A298C4-CA49-40B1-8843-2C761090EA0D}" srcId="{9C93C624-2723-4980-A857-5CD8FB0E0575}" destId="{4FE119C3-2247-4C67-872C-348A76CE3B82}" srcOrd="0" destOrd="0" parTransId="{6E4F107E-D55D-49BC-BA0A-577A078A13D6}" sibTransId="{6BEA189D-189A-4DFF-9777-4119CD37E3EE}"/>
    <dgm:cxn modelId="{0BB8F3FF-5D82-449E-864A-F9938FB2A8CD}" type="presOf" srcId="{9C93C624-2723-4980-A857-5CD8FB0E0575}" destId="{5D7D623A-4ECE-48A4-A2D6-B69B30106632}" srcOrd="0" destOrd="0" presId="urn:microsoft.com/office/officeart/2005/8/layout/vList2"/>
    <dgm:cxn modelId="{572F0F49-C0BA-45D6-8DF6-96DABA459AED}" type="presOf" srcId="{4FE119C3-2247-4C67-872C-348A76CE3B82}" destId="{DB000F91-FEB0-4D91-9CE9-44A9D526B8A5}" srcOrd="0" destOrd="0" presId="urn:microsoft.com/office/officeart/2005/8/layout/vList2"/>
    <dgm:cxn modelId="{D61DACB2-43B9-4EBC-A3C2-6EE1AD24D373}" type="presParOf" srcId="{5D7D623A-4ECE-48A4-A2D6-B69B30106632}" destId="{DB000F91-FEB0-4D91-9CE9-44A9D526B8A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D2F70CD-02A2-9740-9225-B8D942D5C13C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9A45AF9-0B47-C144-A8B1-31EFA3697D13}">
      <dgm:prSet custT="1"/>
      <dgm:spPr/>
      <dgm:t>
        <a:bodyPr/>
        <a:lstStyle/>
        <a:p>
          <a:r>
            <a:rPr lang="en-GB" sz="2400" dirty="0" smtClean="0"/>
            <a:t>We can increase public safety (and reduce reoffending by) </a:t>
          </a:r>
          <a:r>
            <a:rPr lang="en-GB" sz="2400" dirty="0"/>
            <a:t>enabling people to move from…. </a:t>
          </a:r>
        </a:p>
      </dgm:t>
    </dgm:pt>
    <dgm:pt modelId="{F6AD7112-FB40-B347-871C-1FEB23C1B552}" type="parTrans" cxnId="{2FDDE281-291B-3C46-9ACE-D5B4B918FC42}">
      <dgm:prSet/>
      <dgm:spPr/>
      <dgm:t>
        <a:bodyPr/>
        <a:lstStyle/>
        <a:p>
          <a:endParaRPr lang="en-US"/>
        </a:p>
      </dgm:t>
    </dgm:pt>
    <dgm:pt modelId="{2F320FB5-0F7C-7C45-90F5-89EDE20D6A36}" type="sibTrans" cxnId="{2FDDE281-291B-3C46-9ACE-D5B4B918FC42}">
      <dgm:prSet/>
      <dgm:spPr/>
      <dgm:t>
        <a:bodyPr/>
        <a:lstStyle/>
        <a:p>
          <a:endParaRPr lang="en-US"/>
        </a:p>
      </dgm:t>
    </dgm:pt>
    <dgm:pt modelId="{64FC587E-9208-0242-A87F-E58C2BFDEDD9}" type="pres">
      <dgm:prSet presAssocID="{0D2F70CD-02A2-9740-9225-B8D942D5C1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0D5A11A-1BEA-2641-89E0-706F28C455F7}" type="pres">
      <dgm:prSet presAssocID="{99A45AF9-0B47-C144-A8B1-31EFA3697D13}" presName="parentText" presStyleLbl="node1" presStyleIdx="0" presStyleCnt="1" custLinFactNeighborY="245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FDDE281-291B-3C46-9ACE-D5B4B918FC42}" srcId="{0D2F70CD-02A2-9740-9225-B8D942D5C13C}" destId="{99A45AF9-0B47-C144-A8B1-31EFA3697D13}" srcOrd="0" destOrd="0" parTransId="{F6AD7112-FB40-B347-871C-1FEB23C1B552}" sibTransId="{2F320FB5-0F7C-7C45-90F5-89EDE20D6A36}"/>
    <dgm:cxn modelId="{F66408E1-656C-484A-B591-D3DAC1DE61D6}" type="presOf" srcId="{0D2F70CD-02A2-9740-9225-B8D942D5C13C}" destId="{64FC587E-9208-0242-A87F-E58C2BFDEDD9}" srcOrd="0" destOrd="0" presId="urn:microsoft.com/office/officeart/2005/8/layout/vList2"/>
    <dgm:cxn modelId="{AE8E75B1-A0AE-472D-AE70-AFD5BC2C1389}" type="presOf" srcId="{99A45AF9-0B47-C144-A8B1-31EFA3697D13}" destId="{20D5A11A-1BEA-2641-89E0-706F28C455F7}" srcOrd="0" destOrd="0" presId="urn:microsoft.com/office/officeart/2005/8/layout/vList2"/>
    <dgm:cxn modelId="{89CF0A58-3CC7-4882-BA26-46D510512831}" type="presParOf" srcId="{64FC587E-9208-0242-A87F-E58C2BFDEDD9}" destId="{20D5A11A-1BEA-2641-89E0-706F28C455F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0EC58-3C23-4E07-A18F-428E50693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7ABAED-ABD9-4C56-8D39-2458C291B40D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GB" dirty="0" smtClean="0"/>
            <a:t>Why don’t they work?</a:t>
          </a:r>
          <a:endParaRPr lang="en-GB" dirty="0"/>
        </a:p>
      </dgm:t>
    </dgm:pt>
    <dgm:pt modelId="{4CFB155E-E634-47D5-A5A7-9D7B6F75FB51}" type="parTrans" cxnId="{AD5A6225-DEAB-4E27-9AB0-2D1F9DB3C9FD}">
      <dgm:prSet/>
      <dgm:spPr/>
      <dgm:t>
        <a:bodyPr/>
        <a:lstStyle/>
        <a:p>
          <a:endParaRPr lang="en-GB"/>
        </a:p>
      </dgm:t>
    </dgm:pt>
    <dgm:pt modelId="{EAF48AFE-BD16-4FC2-900A-6577E5F34E1C}" type="sibTrans" cxnId="{AD5A6225-DEAB-4E27-9AB0-2D1F9DB3C9FD}">
      <dgm:prSet/>
      <dgm:spPr/>
      <dgm:t>
        <a:bodyPr/>
        <a:lstStyle/>
        <a:p>
          <a:endParaRPr lang="en-GB"/>
        </a:p>
      </dgm:t>
    </dgm:pt>
    <dgm:pt modelId="{9796E3DC-1D51-4E1F-AB45-FA8D9B9F0063}" type="pres">
      <dgm:prSet presAssocID="{C1F0EC58-3C23-4E07-A18F-428E50693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1218C6C-E798-4595-991D-915B602D0043}" type="pres">
      <dgm:prSet presAssocID="{D47ABAED-ABD9-4C56-8D39-2458C291B4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DA4B3C9-609C-40C3-A24B-304AB9E16F55}" type="presOf" srcId="{C1F0EC58-3C23-4E07-A18F-428E5069327C}" destId="{9796E3DC-1D51-4E1F-AB45-FA8D9B9F0063}" srcOrd="0" destOrd="0" presId="urn:microsoft.com/office/officeart/2005/8/layout/vList2"/>
    <dgm:cxn modelId="{AD5A6225-DEAB-4E27-9AB0-2D1F9DB3C9FD}" srcId="{C1F0EC58-3C23-4E07-A18F-428E5069327C}" destId="{D47ABAED-ABD9-4C56-8D39-2458C291B40D}" srcOrd="0" destOrd="0" parTransId="{4CFB155E-E634-47D5-A5A7-9D7B6F75FB51}" sibTransId="{EAF48AFE-BD16-4FC2-900A-6577E5F34E1C}"/>
    <dgm:cxn modelId="{34AD507F-8F94-4A0E-9F96-172DD710AA43}" type="presOf" srcId="{D47ABAED-ABD9-4C56-8D39-2458C291B40D}" destId="{51218C6C-E798-4595-991D-915B602D0043}" srcOrd="0" destOrd="0" presId="urn:microsoft.com/office/officeart/2005/8/layout/vList2"/>
    <dgm:cxn modelId="{B6BD8B7F-BDA2-4F00-B7A0-60162FA533F6}" type="presParOf" srcId="{9796E3DC-1D51-4E1F-AB45-FA8D9B9F0063}" destId="{51218C6C-E798-4595-991D-915B602D00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E7689B-7C3C-4E22-A89E-BA06921E1D8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738B05-A299-4463-A416-2AD12A49A551}">
      <dgm:prSet/>
      <dgm:spPr/>
      <dgm:t>
        <a:bodyPr/>
        <a:lstStyle/>
        <a:p>
          <a:pPr rtl="0"/>
          <a:r>
            <a:rPr lang="en-GB" dirty="0" smtClean="0"/>
            <a:t>Develop only extrinsic motivation</a:t>
          </a:r>
          <a:endParaRPr lang="en-GB" dirty="0"/>
        </a:p>
      </dgm:t>
    </dgm:pt>
    <dgm:pt modelId="{83E5CAAA-47D0-4998-BF53-D28A0679B4A2}" type="parTrans" cxnId="{32566499-586A-4840-9E4E-C927AFDE6349}">
      <dgm:prSet/>
      <dgm:spPr/>
      <dgm:t>
        <a:bodyPr/>
        <a:lstStyle/>
        <a:p>
          <a:endParaRPr lang="en-GB"/>
        </a:p>
      </dgm:t>
    </dgm:pt>
    <dgm:pt modelId="{0C8CF264-7413-48CD-966F-78CD2847C7DF}" type="sibTrans" cxnId="{32566499-586A-4840-9E4E-C927AFDE6349}">
      <dgm:prSet/>
      <dgm:spPr/>
      <dgm:t>
        <a:bodyPr/>
        <a:lstStyle/>
        <a:p>
          <a:endParaRPr lang="en-GB"/>
        </a:p>
      </dgm:t>
    </dgm:pt>
    <dgm:pt modelId="{4D259EB2-89C0-4CB9-9591-4445B62768E5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GB" dirty="0" smtClean="0"/>
            <a:t>Fail to build any skills</a:t>
          </a:r>
          <a:endParaRPr lang="en-GB" dirty="0"/>
        </a:p>
      </dgm:t>
    </dgm:pt>
    <dgm:pt modelId="{4DBB24B8-EF5B-4E83-AA30-05C6C75E2FD5}" type="parTrans" cxnId="{E8D5DA43-6090-4A58-8753-6C68E7E44157}">
      <dgm:prSet/>
      <dgm:spPr/>
      <dgm:t>
        <a:bodyPr/>
        <a:lstStyle/>
        <a:p>
          <a:endParaRPr lang="en-GB"/>
        </a:p>
      </dgm:t>
    </dgm:pt>
    <dgm:pt modelId="{1F2A2952-B975-44CF-978B-A239A3A759FF}" type="sibTrans" cxnId="{E8D5DA43-6090-4A58-8753-6C68E7E44157}">
      <dgm:prSet/>
      <dgm:spPr/>
      <dgm:t>
        <a:bodyPr/>
        <a:lstStyle/>
        <a:p>
          <a:endParaRPr lang="en-GB"/>
        </a:p>
      </dgm:t>
    </dgm:pt>
    <dgm:pt modelId="{D0709CF8-15AC-4D04-9B36-67CB33D22C2A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en-GB" dirty="0" smtClean="0"/>
            <a:t>Reinforce a criminal identity</a:t>
          </a:r>
          <a:endParaRPr lang="en-GB" dirty="0"/>
        </a:p>
      </dgm:t>
    </dgm:pt>
    <dgm:pt modelId="{444EB280-3F67-4964-B585-677E1C44C3A2}" type="parTrans" cxnId="{6A704815-196B-43A7-BCDF-FB95FB796C51}">
      <dgm:prSet/>
      <dgm:spPr/>
      <dgm:t>
        <a:bodyPr/>
        <a:lstStyle/>
        <a:p>
          <a:endParaRPr lang="en-GB"/>
        </a:p>
      </dgm:t>
    </dgm:pt>
    <dgm:pt modelId="{D8F5F29B-7E7C-4BBD-ACFD-59A78C8B489F}" type="sibTrans" cxnId="{6A704815-196B-43A7-BCDF-FB95FB796C51}">
      <dgm:prSet/>
      <dgm:spPr/>
      <dgm:t>
        <a:bodyPr/>
        <a:lstStyle/>
        <a:p>
          <a:endParaRPr lang="en-GB"/>
        </a:p>
      </dgm:t>
    </dgm:pt>
    <dgm:pt modelId="{F95819B9-552F-475A-A28B-E8545AE35594}">
      <dgm:prSet/>
      <dgm:spPr>
        <a:solidFill>
          <a:schemeClr val="accent4"/>
        </a:solidFill>
      </dgm:spPr>
      <dgm:t>
        <a:bodyPr/>
        <a:lstStyle/>
        <a:p>
          <a:r>
            <a:rPr lang="en-GB" dirty="0" smtClean="0"/>
            <a:t>Fail to target factors associated with reoffending</a:t>
          </a:r>
          <a:endParaRPr lang="en-GB" dirty="0"/>
        </a:p>
      </dgm:t>
    </dgm:pt>
    <dgm:pt modelId="{A6B3CADA-40EC-4B0F-8DBC-2675F6C66DD8}" type="parTrans" cxnId="{35BDC445-B4EE-47CE-A726-5678A2779301}">
      <dgm:prSet/>
      <dgm:spPr/>
      <dgm:t>
        <a:bodyPr/>
        <a:lstStyle/>
        <a:p>
          <a:endParaRPr lang="en-GB"/>
        </a:p>
      </dgm:t>
    </dgm:pt>
    <dgm:pt modelId="{AFABAA5C-6251-448A-9C0A-7B8098176967}" type="sibTrans" cxnId="{35BDC445-B4EE-47CE-A726-5678A2779301}">
      <dgm:prSet/>
      <dgm:spPr/>
      <dgm:t>
        <a:bodyPr/>
        <a:lstStyle/>
        <a:p>
          <a:endParaRPr lang="en-GB"/>
        </a:p>
      </dgm:t>
    </dgm:pt>
    <dgm:pt modelId="{5C1A13DA-F077-41FA-A732-F88F4FD0B3C3}">
      <dgm:prSet/>
      <dgm:spPr/>
      <dgm:t>
        <a:bodyPr/>
        <a:lstStyle/>
        <a:p>
          <a:r>
            <a:rPr lang="en-GB" dirty="0" smtClean="0"/>
            <a:t>Poor implementation</a:t>
          </a:r>
          <a:endParaRPr lang="en-GB" dirty="0"/>
        </a:p>
      </dgm:t>
    </dgm:pt>
    <dgm:pt modelId="{179D451B-97B4-40CB-B08D-99C0321E56C5}" type="parTrans" cxnId="{0E099041-9CDE-4D82-B427-F84223E3A030}">
      <dgm:prSet/>
      <dgm:spPr/>
      <dgm:t>
        <a:bodyPr/>
        <a:lstStyle/>
        <a:p>
          <a:endParaRPr lang="en-GB"/>
        </a:p>
      </dgm:t>
    </dgm:pt>
    <dgm:pt modelId="{743C666F-4AF0-439F-AFF7-B94B8F9B2C5D}" type="sibTrans" cxnId="{0E099041-9CDE-4D82-B427-F84223E3A030}">
      <dgm:prSet/>
      <dgm:spPr/>
      <dgm:t>
        <a:bodyPr/>
        <a:lstStyle/>
        <a:p>
          <a:endParaRPr lang="en-GB"/>
        </a:p>
      </dgm:t>
    </dgm:pt>
    <dgm:pt modelId="{A617B666-C0E5-4679-A1F1-BC5395C94A01}" type="pres">
      <dgm:prSet presAssocID="{07E7689B-7C3C-4E22-A89E-BA06921E1D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D315441-7E27-4385-AD44-583128903630}" type="pres">
      <dgm:prSet presAssocID="{D1738B05-A299-4463-A416-2AD12A49A5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88F841-B262-40F7-A431-4EF80DD9F2D6}" type="pres">
      <dgm:prSet presAssocID="{0C8CF264-7413-48CD-966F-78CD2847C7DF}" presName="sibTrans" presStyleCnt="0"/>
      <dgm:spPr/>
    </dgm:pt>
    <dgm:pt modelId="{173223BA-B911-4BA0-A9C0-FE39FECCA2F3}" type="pres">
      <dgm:prSet presAssocID="{4D259EB2-89C0-4CB9-9591-4445B62768E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86F133-460E-49E8-B017-93FF651500B3}" type="pres">
      <dgm:prSet presAssocID="{1F2A2952-B975-44CF-978B-A239A3A759FF}" presName="sibTrans" presStyleCnt="0"/>
      <dgm:spPr/>
    </dgm:pt>
    <dgm:pt modelId="{6DA204F3-7170-4B3A-9C08-71686A7F7064}" type="pres">
      <dgm:prSet presAssocID="{D0709CF8-15AC-4D04-9B36-67CB33D22C2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9E882C-D2B6-4339-A063-ECE33AE70743}" type="pres">
      <dgm:prSet presAssocID="{D8F5F29B-7E7C-4BBD-ACFD-59A78C8B489F}" presName="sibTrans" presStyleCnt="0"/>
      <dgm:spPr/>
    </dgm:pt>
    <dgm:pt modelId="{5BCD5A74-8984-475D-8483-ECD6846D96D2}" type="pres">
      <dgm:prSet presAssocID="{F95819B9-552F-475A-A28B-E8545AE3559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FEA981-A86C-4E5A-AA0A-35609F110472}" type="pres">
      <dgm:prSet presAssocID="{AFABAA5C-6251-448A-9C0A-7B8098176967}" presName="sibTrans" presStyleCnt="0"/>
      <dgm:spPr/>
    </dgm:pt>
    <dgm:pt modelId="{06EB002F-C363-494F-B79F-D2DEA4AF1C5A}" type="pres">
      <dgm:prSet presAssocID="{5C1A13DA-F077-41FA-A732-F88F4FD0B3C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9777C2-6D15-471D-A2EB-D7F028FE5ABE}" type="presOf" srcId="{5C1A13DA-F077-41FA-A732-F88F4FD0B3C3}" destId="{06EB002F-C363-494F-B79F-D2DEA4AF1C5A}" srcOrd="0" destOrd="0" presId="urn:microsoft.com/office/officeart/2005/8/layout/default"/>
    <dgm:cxn modelId="{35BDC445-B4EE-47CE-A726-5678A2779301}" srcId="{07E7689B-7C3C-4E22-A89E-BA06921E1D8A}" destId="{F95819B9-552F-475A-A28B-E8545AE35594}" srcOrd="3" destOrd="0" parTransId="{A6B3CADA-40EC-4B0F-8DBC-2675F6C66DD8}" sibTransId="{AFABAA5C-6251-448A-9C0A-7B8098176967}"/>
    <dgm:cxn modelId="{99A1D135-1CB9-41B1-A212-CDCD38138EAB}" type="presOf" srcId="{D1738B05-A299-4463-A416-2AD12A49A551}" destId="{3D315441-7E27-4385-AD44-583128903630}" srcOrd="0" destOrd="0" presId="urn:microsoft.com/office/officeart/2005/8/layout/default"/>
    <dgm:cxn modelId="{47FCE33D-951D-4F7A-BB5B-E1312C496116}" type="presOf" srcId="{4D259EB2-89C0-4CB9-9591-4445B62768E5}" destId="{173223BA-B911-4BA0-A9C0-FE39FECCA2F3}" srcOrd="0" destOrd="0" presId="urn:microsoft.com/office/officeart/2005/8/layout/default"/>
    <dgm:cxn modelId="{70D93C27-74C9-4E02-BE99-1DE1DC944424}" type="presOf" srcId="{07E7689B-7C3C-4E22-A89E-BA06921E1D8A}" destId="{A617B666-C0E5-4679-A1F1-BC5395C94A01}" srcOrd="0" destOrd="0" presId="urn:microsoft.com/office/officeart/2005/8/layout/default"/>
    <dgm:cxn modelId="{E8D5DA43-6090-4A58-8753-6C68E7E44157}" srcId="{07E7689B-7C3C-4E22-A89E-BA06921E1D8A}" destId="{4D259EB2-89C0-4CB9-9591-4445B62768E5}" srcOrd="1" destOrd="0" parTransId="{4DBB24B8-EF5B-4E83-AA30-05C6C75E2FD5}" sibTransId="{1F2A2952-B975-44CF-978B-A239A3A759FF}"/>
    <dgm:cxn modelId="{32566499-586A-4840-9E4E-C927AFDE6349}" srcId="{07E7689B-7C3C-4E22-A89E-BA06921E1D8A}" destId="{D1738B05-A299-4463-A416-2AD12A49A551}" srcOrd="0" destOrd="0" parTransId="{83E5CAAA-47D0-4998-BF53-D28A0679B4A2}" sibTransId="{0C8CF264-7413-48CD-966F-78CD2847C7DF}"/>
    <dgm:cxn modelId="{0E099041-9CDE-4D82-B427-F84223E3A030}" srcId="{07E7689B-7C3C-4E22-A89E-BA06921E1D8A}" destId="{5C1A13DA-F077-41FA-A732-F88F4FD0B3C3}" srcOrd="4" destOrd="0" parTransId="{179D451B-97B4-40CB-B08D-99C0321E56C5}" sibTransId="{743C666F-4AF0-439F-AFF7-B94B8F9B2C5D}"/>
    <dgm:cxn modelId="{D9BC7F02-A658-46D9-BFD6-42574E535723}" type="presOf" srcId="{D0709CF8-15AC-4D04-9B36-67CB33D22C2A}" destId="{6DA204F3-7170-4B3A-9C08-71686A7F7064}" srcOrd="0" destOrd="0" presId="urn:microsoft.com/office/officeart/2005/8/layout/default"/>
    <dgm:cxn modelId="{F9E487E6-F9EC-4DFF-A2E0-A597C721A3EC}" type="presOf" srcId="{F95819B9-552F-475A-A28B-E8545AE35594}" destId="{5BCD5A74-8984-475D-8483-ECD6846D96D2}" srcOrd="0" destOrd="0" presId="urn:microsoft.com/office/officeart/2005/8/layout/default"/>
    <dgm:cxn modelId="{6A704815-196B-43A7-BCDF-FB95FB796C51}" srcId="{07E7689B-7C3C-4E22-A89E-BA06921E1D8A}" destId="{D0709CF8-15AC-4D04-9B36-67CB33D22C2A}" srcOrd="2" destOrd="0" parTransId="{444EB280-3F67-4964-B585-677E1C44C3A2}" sibTransId="{D8F5F29B-7E7C-4BBD-ACFD-59A78C8B489F}"/>
    <dgm:cxn modelId="{C021D555-14B5-4440-ABBC-DD490DB91D1F}" type="presParOf" srcId="{A617B666-C0E5-4679-A1F1-BC5395C94A01}" destId="{3D315441-7E27-4385-AD44-583128903630}" srcOrd="0" destOrd="0" presId="urn:microsoft.com/office/officeart/2005/8/layout/default"/>
    <dgm:cxn modelId="{F2E72244-C74E-401A-B476-FE9D99533181}" type="presParOf" srcId="{A617B666-C0E5-4679-A1F1-BC5395C94A01}" destId="{6188F841-B262-40F7-A431-4EF80DD9F2D6}" srcOrd="1" destOrd="0" presId="urn:microsoft.com/office/officeart/2005/8/layout/default"/>
    <dgm:cxn modelId="{732B6C8B-BF78-4CCB-982F-4F7EC1001A34}" type="presParOf" srcId="{A617B666-C0E5-4679-A1F1-BC5395C94A01}" destId="{173223BA-B911-4BA0-A9C0-FE39FECCA2F3}" srcOrd="2" destOrd="0" presId="urn:microsoft.com/office/officeart/2005/8/layout/default"/>
    <dgm:cxn modelId="{93E1DD2D-AE5E-4A47-B530-9D461247B4CA}" type="presParOf" srcId="{A617B666-C0E5-4679-A1F1-BC5395C94A01}" destId="{8786F133-460E-49E8-B017-93FF651500B3}" srcOrd="3" destOrd="0" presId="urn:microsoft.com/office/officeart/2005/8/layout/default"/>
    <dgm:cxn modelId="{6EF95861-73E3-488D-B993-A957FA0396BF}" type="presParOf" srcId="{A617B666-C0E5-4679-A1F1-BC5395C94A01}" destId="{6DA204F3-7170-4B3A-9C08-71686A7F7064}" srcOrd="4" destOrd="0" presId="urn:microsoft.com/office/officeart/2005/8/layout/default"/>
    <dgm:cxn modelId="{AE2B3E66-E2CF-4CEB-8098-0456BA2FCA0A}" type="presParOf" srcId="{A617B666-C0E5-4679-A1F1-BC5395C94A01}" destId="{789E882C-D2B6-4339-A063-ECE33AE70743}" srcOrd="5" destOrd="0" presId="urn:microsoft.com/office/officeart/2005/8/layout/default"/>
    <dgm:cxn modelId="{EF3AF86E-3D94-4C94-A3B8-2F8EDA378262}" type="presParOf" srcId="{A617B666-C0E5-4679-A1F1-BC5395C94A01}" destId="{5BCD5A74-8984-475D-8483-ECD6846D96D2}" srcOrd="6" destOrd="0" presId="urn:microsoft.com/office/officeart/2005/8/layout/default"/>
    <dgm:cxn modelId="{EF4EFE72-BF02-44B9-8E29-2E31E6ED2A13}" type="presParOf" srcId="{A617B666-C0E5-4679-A1F1-BC5395C94A01}" destId="{A1FEA981-A86C-4E5A-AA0A-35609F110472}" srcOrd="7" destOrd="0" presId="urn:microsoft.com/office/officeart/2005/8/layout/default"/>
    <dgm:cxn modelId="{D96A32D8-68FC-4AC1-9D32-839456CCBBD3}" type="presParOf" srcId="{A617B666-C0E5-4679-A1F1-BC5395C94A01}" destId="{06EB002F-C363-494F-B79F-D2DEA4AF1C5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AD0FE4-42AC-40E7-8139-B0E1AA9386F1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C9F829A-8B18-43A0-81F6-7E53343245EC}" type="pres">
      <dgm:prSet presAssocID="{C8AD0FE4-42AC-40E7-8139-B0E1AA9386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83766C16-2A2A-41C3-B031-39AC5906B0EB}" type="presOf" srcId="{C8AD0FE4-42AC-40E7-8139-B0E1AA9386F1}" destId="{CC9F829A-8B18-43A0-81F6-7E53343245E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D71BE7-1FE0-4D55-883B-0F4BEFA9D0CD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D001610-EC5A-4B52-83AB-FCFBCF001279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Unable to find employment, unemployed, poor performance or low satisfaction at work; lack of work related skills, poor attitude to employment, lack of qualifications.</a:t>
          </a:r>
          <a:endParaRPr lang="en-GB" dirty="0"/>
        </a:p>
      </dgm:t>
    </dgm:pt>
    <dgm:pt modelId="{4FE262D5-C9B9-46EF-B7F5-8F7EBFCCC86E}" type="parTrans" cxnId="{0C9F6915-E0BC-4A33-98BB-D5CCB72F4DA4}">
      <dgm:prSet/>
      <dgm:spPr/>
      <dgm:t>
        <a:bodyPr/>
        <a:lstStyle/>
        <a:p>
          <a:endParaRPr lang="en-US"/>
        </a:p>
      </dgm:t>
    </dgm:pt>
    <dgm:pt modelId="{B80F733C-1669-4FAB-A5F8-DA30F4D58240}" type="sibTrans" cxnId="{0C9F6915-E0BC-4A33-98BB-D5CCB72F4DA4}">
      <dgm:prSet/>
      <dgm:spPr/>
      <dgm:t>
        <a:bodyPr/>
        <a:lstStyle/>
        <a:p>
          <a:endParaRPr lang="en-US"/>
        </a:p>
      </dgm:t>
    </dgm:pt>
    <dgm:pt modelId="{6D8FFE69-BDDE-4673-9261-6313E0B8303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/>
            <a:t>Increased employability in the form of skills and motivation to work and confidence to relate constructively to others in the work setting.  </a:t>
          </a:r>
          <a:r>
            <a:rPr lang="en-US" dirty="0"/>
            <a:t>Steady employment particularly if it offers a sense of achievement or satisfaction</a:t>
          </a:r>
          <a:endParaRPr lang="en-GB" dirty="0"/>
        </a:p>
      </dgm:t>
    </dgm:pt>
    <dgm:pt modelId="{F4E2E0A1-4FE7-428A-AA46-B3E6DD0BCEF6}" type="parTrans" cxnId="{E42979A3-FAB6-4AA8-B187-03F244C2688A}">
      <dgm:prSet/>
      <dgm:spPr/>
      <dgm:t>
        <a:bodyPr/>
        <a:lstStyle/>
        <a:p>
          <a:endParaRPr lang="en-US"/>
        </a:p>
      </dgm:t>
    </dgm:pt>
    <dgm:pt modelId="{927A581F-F67E-4325-B9E4-054DC62FB39D}" type="sibTrans" cxnId="{E42979A3-FAB6-4AA8-B187-03F244C2688A}">
      <dgm:prSet/>
      <dgm:spPr/>
      <dgm:t>
        <a:bodyPr/>
        <a:lstStyle/>
        <a:p>
          <a:endParaRPr lang="en-US"/>
        </a:p>
      </dgm:t>
    </dgm:pt>
    <dgm:pt modelId="{6C3C1596-AF4F-45EB-8F1B-78CF4AB1B0EC}" type="pres">
      <dgm:prSet presAssocID="{B1D71BE7-1FE0-4D55-883B-0F4BEFA9D0C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744815-2C4A-4419-9F1B-63CE9D0386FA}" type="pres">
      <dgm:prSet presAssocID="{2D001610-EC5A-4B52-83AB-FCFBCF001279}" presName="node" presStyleLbl="node1" presStyleIdx="0" presStyleCnt="2" custLinFactNeighborX="29832" custLinFactNeighborY="-6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8BA08A-4C59-42E7-9B35-B2103A946CFF}" type="pres">
      <dgm:prSet presAssocID="{B80F733C-1669-4FAB-A5F8-DA30F4D58240}" presName="sibTrans" presStyleLbl="sibTrans2D1" presStyleIdx="0" presStyleCnt="1"/>
      <dgm:spPr/>
      <dgm:t>
        <a:bodyPr/>
        <a:lstStyle/>
        <a:p>
          <a:endParaRPr lang="en-GB"/>
        </a:p>
      </dgm:t>
    </dgm:pt>
    <dgm:pt modelId="{51B4ADBB-7D27-4088-8344-C2D7E164B864}" type="pres">
      <dgm:prSet presAssocID="{B80F733C-1669-4FAB-A5F8-DA30F4D58240}" presName="connectorText" presStyleLbl="sibTrans2D1" presStyleIdx="0" presStyleCnt="1"/>
      <dgm:spPr/>
      <dgm:t>
        <a:bodyPr/>
        <a:lstStyle/>
        <a:p>
          <a:endParaRPr lang="en-GB"/>
        </a:p>
      </dgm:t>
    </dgm:pt>
    <dgm:pt modelId="{A3D0D675-C911-410F-BC55-1CD29038AD1F}" type="pres">
      <dgm:prSet presAssocID="{6D8FFE69-BDDE-4673-9261-6313E0B8303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9F6915-E0BC-4A33-98BB-D5CCB72F4DA4}" srcId="{B1D71BE7-1FE0-4D55-883B-0F4BEFA9D0CD}" destId="{2D001610-EC5A-4B52-83AB-FCFBCF001279}" srcOrd="0" destOrd="0" parTransId="{4FE262D5-C9B9-46EF-B7F5-8F7EBFCCC86E}" sibTransId="{B80F733C-1669-4FAB-A5F8-DA30F4D58240}"/>
    <dgm:cxn modelId="{CA7E4B18-01B5-43C3-B639-4C27C06E66BA}" type="presOf" srcId="{B80F733C-1669-4FAB-A5F8-DA30F4D58240}" destId="{328BA08A-4C59-42E7-9B35-B2103A946CFF}" srcOrd="0" destOrd="0" presId="urn:microsoft.com/office/officeart/2005/8/layout/process1"/>
    <dgm:cxn modelId="{2A8EDC31-0E1E-48D8-86A8-27D3A2A4ABFD}" type="presOf" srcId="{2D001610-EC5A-4B52-83AB-FCFBCF001279}" destId="{66744815-2C4A-4419-9F1B-63CE9D0386FA}" srcOrd="0" destOrd="0" presId="urn:microsoft.com/office/officeart/2005/8/layout/process1"/>
    <dgm:cxn modelId="{D3610027-5713-4B4E-BDF8-A72304046FE9}" type="presOf" srcId="{B1D71BE7-1FE0-4D55-883B-0F4BEFA9D0CD}" destId="{6C3C1596-AF4F-45EB-8F1B-78CF4AB1B0EC}" srcOrd="0" destOrd="0" presId="urn:microsoft.com/office/officeart/2005/8/layout/process1"/>
    <dgm:cxn modelId="{407DD259-90CB-42B7-A03F-1FBD81D87C56}" type="presOf" srcId="{B80F733C-1669-4FAB-A5F8-DA30F4D58240}" destId="{51B4ADBB-7D27-4088-8344-C2D7E164B864}" srcOrd="1" destOrd="0" presId="urn:microsoft.com/office/officeart/2005/8/layout/process1"/>
    <dgm:cxn modelId="{E42979A3-FAB6-4AA8-B187-03F244C2688A}" srcId="{B1D71BE7-1FE0-4D55-883B-0F4BEFA9D0CD}" destId="{6D8FFE69-BDDE-4673-9261-6313E0B8303E}" srcOrd="1" destOrd="0" parTransId="{F4E2E0A1-4FE7-428A-AA46-B3E6DD0BCEF6}" sibTransId="{927A581F-F67E-4325-B9E4-054DC62FB39D}"/>
    <dgm:cxn modelId="{C8882039-2576-4A0C-B563-A00DD5B6F0F9}" type="presOf" srcId="{6D8FFE69-BDDE-4673-9261-6313E0B8303E}" destId="{A3D0D675-C911-410F-BC55-1CD29038AD1F}" srcOrd="0" destOrd="0" presId="urn:microsoft.com/office/officeart/2005/8/layout/process1"/>
    <dgm:cxn modelId="{20869ABD-D27B-429D-9729-E04E8B015D1C}" type="presParOf" srcId="{6C3C1596-AF4F-45EB-8F1B-78CF4AB1B0EC}" destId="{66744815-2C4A-4419-9F1B-63CE9D0386FA}" srcOrd="0" destOrd="0" presId="urn:microsoft.com/office/officeart/2005/8/layout/process1"/>
    <dgm:cxn modelId="{EE01CBA0-0745-4495-AE08-F6322164D779}" type="presParOf" srcId="{6C3C1596-AF4F-45EB-8F1B-78CF4AB1B0EC}" destId="{328BA08A-4C59-42E7-9B35-B2103A946CFF}" srcOrd="1" destOrd="0" presId="urn:microsoft.com/office/officeart/2005/8/layout/process1"/>
    <dgm:cxn modelId="{A3726AA4-F144-4902-B705-F79E30D2998E}" type="presParOf" srcId="{328BA08A-4C59-42E7-9B35-B2103A946CFF}" destId="{51B4ADBB-7D27-4088-8344-C2D7E164B864}" srcOrd="0" destOrd="0" presId="urn:microsoft.com/office/officeart/2005/8/layout/process1"/>
    <dgm:cxn modelId="{5F0FAA76-0E90-4874-BF85-888836894094}" type="presParOf" srcId="{6C3C1596-AF4F-45EB-8F1B-78CF4AB1B0EC}" destId="{A3D0D675-C911-410F-BC55-1CD29038AD1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81A2A0-0D7B-47A5-8011-DF2D273B70A9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1D4AB1D-ABE1-4EC6-96D1-FE5973E733FE}">
      <dgm:prSet/>
      <dgm:spPr/>
      <dgm:t>
        <a:bodyPr/>
        <a:lstStyle/>
        <a:p>
          <a:r>
            <a:rPr lang="en-GB" b="0" dirty="0"/>
            <a:t>Literacy, numeracy and life skills (where needed)</a:t>
          </a:r>
        </a:p>
      </dgm:t>
    </dgm:pt>
    <dgm:pt modelId="{02C28350-0D35-4305-A91F-DC94BA49B079}" type="parTrans" cxnId="{753154F6-B241-4A21-B538-03533F451430}">
      <dgm:prSet/>
      <dgm:spPr/>
      <dgm:t>
        <a:bodyPr/>
        <a:lstStyle/>
        <a:p>
          <a:endParaRPr lang="en-US" b="0"/>
        </a:p>
      </dgm:t>
    </dgm:pt>
    <dgm:pt modelId="{E5905E61-DBB0-4D87-8A9D-B0F6F5EF4F19}" type="sibTrans" cxnId="{753154F6-B241-4A21-B538-03533F451430}">
      <dgm:prSet/>
      <dgm:spPr/>
      <dgm:t>
        <a:bodyPr/>
        <a:lstStyle/>
        <a:p>
          <a:endParaRPr lang="en-US" b="0"/>
        </a:p>
      </dgm:t>
    </dgm:pt>
    <dgm:pt modelId="{56DA3B77-1F11-4E3C-BA3B-52E10C3A49A7}">
      <dgm:prSet/>
      <dgm:spPr/>
      <dgm:t>
        <a:bodyPr/>
        <a:lstStyle/>
        <a:p>
          <a:r>
            <a:rPr lang="en-GB" b="0" dirty="0"/>
            <a:t>Employment-focused programmes that lead to </a:t>
          </a:r>
          <a:r>
            <a:rPr lang="en-GB" b="1" dirty="0"/>
            <a:t>real</a:t>
          </a:r>
          <a:r>
            <a:rPr lang="en-GB" b="0" dirty="0"/>
            <a:t> jobs</a:t>
          </a:r>
        </a:p>
      </dgm:t>
    </dgm:pt>
    <dgm:pt modelId="{07CD2019-4E50-4ABC-BB3F-77548C3855A9}" type="parTrans" cxnId="{C8571B09-EBE4-428E-BED5-638613BDB2C1}">
      <dgm:prSet/>
      <dgm:spPr/>
      <dgm:t>
        <a:bodyPr/>
        <a:lstStyle/>
        <a:p>
          <a:endParaRPr lang="en-US" b="0"/>
        </a:p>
      </dgm:t>
    </dgm:pt>
    <dgm:pt modelId="{86787E25-3DE5-4926-9EAD-6F3A588E1E2E}" type="sibTrans" cxnId="{C8571B09-EBE4-428E-BED5-638613BDB2C1}">
      <dgm:prSet/>
      <dgm:spPr/>
      <dgm:t>
        <a:bodyPr/>
        <a:lstStyle/>
        <a:p>
          <a:endParaRPr lang="en-US" b="0"/>
        </a:p>
      </dgm:t>
    </dgm:pt>
    <dgm:pt modelId="{560FB415-8270-4972-8758-0D3FB8D18641}">
      <dgm:prSet/>
      <dgm:spPr/>
      <dgm:t>
        <a:bodyPr/>
        <a:lstStyle/>
        <a:p>
          <a:r>
            <a:rPr lang="en-GB" b="0" dirty="0"/>
            <a:t>Gaining work related qualifications, gaining employability skills including problem solving and self-management</a:t>
          </a:r>
        </a:p>
      </dgm:t>
    </dgm:pt>
    <dgm:pt modelId="{ED49734B-67D6-42F2-873B-B42C48B6B9D9}" type="parTrans" cxnId="{FC645CA9-E761-445B-B5B6-E9D483381D8B}">
      <dgm:prSet/>
      <dgm:spPr/>
      <dgm:t>
        <a:bodyPr/>
        <a:lstStyle/>
        <a:p>
          <a:endParaRPr lang="en-US" b="0"/>
        </a:p>
      </dgm:t>
    </dgm:pt>
    <dgm:pt modelId="{4C5BDBBB-B0BF-41D4-8908-3205D1C1094E}" type="sibTrans" cxnId="{FC645CA9-E761-445B-B5B6-E9D483381D8B}">
      <dgm:prSet/>
      <dgm:spPr/>
      <dgm:t>
        <a:bodyPr/>
        <a:lstStyle/>
        <a:p>
          <a:endParaRPr lang="en-US" b="0"/>
        </a:p>
      </dgm:t>
    </dgm:pt>
    <dgm:pt modelId="{A37F37A3-21DD-4413-BB06-BC75BBC5B22D}">
      <dgm:prSet/>
      <dgm:spPr/>
      <dgm:t>
        <a:bodyPr/>
        <a:lstStyle/>
        <a:p>
          <a:r>
            <a:rPr lang="en-US" b="0"/>
            <a:t>Work-related mentoring</a:t>
          </a:r>
          <a:endParaRPr lang="en-GB" b="0"/>
        </a:p>
      </dgm:t>
    </dgm:pt>
    <dgm:pt modelId="{AE5B013E-6EAB-4190-8A63-FAC656F1F2FF}" type="parTrans" cxnId="{DA5FC5B2-9FA6-491C-9912-229F502F390C}">
      <dgm:prSet/>
      <dgm:spPr/>
      <dgm:t>
        <a:bodyPr/>
        <a:lstStyle/>
        <a:p>
          <a:endParaRPr lang="en-US" b="0"/>
        </a:p>
      </dgm:t>
    </dgm:pt>
    <dgm:pt modelId="{38B6800C-6823-4A14-80A9-DA304F028598}" type="sibTrans" cxnId="{DA5FC5B2-9FA6-491C-9912-229F502F390C}">
      <dgm:prSet/>
      <dgm:spPr/>
      <dgm:t>
        <a:bodyPr/>
        <a:lstStyle/>
        <a:p>
          <a:endParaRPr lang="en-US" b="0"/>
        </a:p>
      </dgm:t>
    </dgm:pt>
    <dgm:pt modelId="{13BDD97D-FE39-4536-A8AC-8561D4D30CAF}" type="pres">
      <dgm:prSet presAssocID="{AE81A2A0-0D7B-47A5-8011-DF2D273B70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02639B9-39B3-46D2-8E6C-AB9E3883F455}" type="pres">
      <dgm:prSet presAssocID="{F1D4AB1D-ABE1-4EC6-96D1-FE5973E733F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1F7061-45E0-4661-872A-A43657013E9A}" type="pres">
      <dgm:prSet presAssocID="{E5905E61-DBB0-4D87-8A9D-B0F6F5EF4F19}" presName="spacer" presStyleCnt="0"/>
      <dgm:spPr/>
    </dgm:pt>
    <dgm:pt modelId="{A5E15D55-D46D-411F-9DC8-1695A6E8F610}" type="pres">
      <dgm:prSet presAssocID="{56DA3B77-1F11-4E3C-BA3B-52E10C3A49A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4727D6-34EC-4377-95DE-472340995559}" type="pres">
      <dgm:prSet presAssocID="{86787E25-3DE5-4926-9EAD-6F3A588E1E2E}" presName="spacer" presStyleCnt="0"/>
      <dgm:spPr/>
    </dgm:pt>
    <dgm:pt modelId="{F123DCF4-B65A-4212-B242-10B272597FE2}" type="pres">
      <dgm:prSet presAssocID="{560FB415-8270-4972-8758-0D3FB8D1864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59120-2198-4BB7-957B-415E2C1DA2B2}" type="pres">
      <dgm:prSet presAssocID="{4C5BDBBB-B0BF-41D4-8908-3205D1C1094E}" presName="spacer" presStyleCnt="0"/>
      <dgm:spPr/>
    </dgm:pt>
    <dgm:pt modelId="{775E979D-DD8A-448F-B2B6-0736EF8396A5}" type="pres">
      <dgm:prSet presAssocID="{A37F37A3-21DD-4413-BB06-BC75BBC5B22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5FC5B2-9FA6-491C-9912-229F502F390C}" srcId="{AE81A2A0-0D7B-47A5-8011-DF2D273B70A9}" destId="{A37F37A3-21DD-4413-BB06-BC75BBC5B22D}" srcOrd="3" destOrd="0" parTransId="{AE5B013E-6EAB-4190-8A63-FAC656F1F2FF}" sibTransId="{38B6800C-6823-4A14-80A9-DA304F028598}"/>
    <dgm:cxn modelId="{C2BB9661-361E-4C72-93C8-01221C01AAFE}" type="presOf" srcId="{560FB415-8270-4972-8758-0D3FB8D18641}" destId="{F123DCF4-B65A-4212-B242-10B272597FE2}" srcOrd="0" destOrd="0" presId="urn:microsoft.com/office/officeart/2005/8/layout/vList2"/>
    <dgm:cxn modelId="{9FCEA980-C145-4B5C-A46A-4359F2C3071E}" type="presOf" srcId="{AE81A2A0-0D7B-47A5-8011-DF2D273B70A9}" destId="{13BDD97D-FE39-4536-A8AC-8561D4D30CAF}" srcOrd="0" destOrd="0" presId="urn:microsoft.com/office/officeart/2005/8/layout/vList2"/>
    <dgm:cxn modelId="{C8571B09-EBE4-428E-BED5-638613BDB2C1}" srcId="{AE81A2A0-0D7B-47A5-8011-DF2D273B70A9}" destId="{56DA3B77-1F11-4E3C-BA3B-52E10C3A49A7}" srcOrd="1" destOrd="0" parTransId="{07CD2019-4E50-4ABC-BB3F-77548C3855A9}" sibTransId="{86787E25-3DE5-4926-9EAD-6F3A588E1E2E}"/>
    <dgm:cxn modelId="{D917EEB3-D54F-4AE5-B160-16C461065905}" type="presOf" srcId="{56DA3B77-1F11-4E3C-BA3B-52E10C3A49A7}" destId="{A5E15D55-D46D-411F-9DC8-1695A6E8F610}" srcOrd="0" destOrd="0" presId="urn:microsoft.com/office/officeart/2005/8/layout/vList2"/>
    <dgm:cxn modelId="{F768E2BF-9BB9-4A43-9F54-658286DC0933}" type="presOf" srcId="{A37F37A3-21DD-4413-BB06-BC75BBC5B22D}" destId="{775E979D-DD8A-448F-B2B6-0736EF8396A5}" srcOrd="0" destOrd="0" presId="urn:microsoft.com/office/officeart/2005/8/layout/vList2"/>
    <dgm:cxn modelId="{A47B60B6-00ED-44B1-B07F-D4AFB4BE81DB}" type="presOf" srcId="{F1D4AB1D-ABE1-4EC6-96D1-FE5973E733FE}" destId="{702639B9-39B3-46D2-8E6C-AB9E3883F455}" srcOrd="0" destOrd="0" presId="urn:microsoft.com/office/officeart/2005/8/layout/vList2"/>
    <dgm:cxn modelId="{753154F6-B241-4A21-B538-03533F451430}" srcId="{AE81A2A0-0D7B-47A5-8011-DF2D273B70A9}" destId="{F1D4AB1D-ABE1-4EC6-96D1-FE5973E733FE}" srcOrd="0" destOrd="0" parTransId="{02C28350-0D35-4305-A91F-DC94BA49B079}" sibTransId="{E5905E61-DBB0-4D87-8A9D-B0F6F5EF4F19}"/>
    <dgm:cxn modelId="{FC645CA9-E761-445B-B5B6-E9D483381D8B}" srcId="{AE81A2A0-0D7B-47A5-8011-DF2D273B70A9}" destId="{560FB415-8270-4972-8758-0D3FB8D18641}" srcOrd="2" destOrd="0" parTransId="{ED49734B-67D6-42F2-873B-B42C48B6B9D9}" sibTransId="{4C5BDBBB-B0BF-41D4-8908-3205D1C1094E}"/>
    <dgm:cxn modelId="{2BD915F9-0B51-417B-9730-1942F4964C88}" type="presParOf" srcId="{13BDD97D-FE39-4536-A8AC-8561D4D30CAF}" destId="{702639B9-39B3-46D2-8E6C-AB9E3883F455}" srcOrd="0" destOrd="0" presId="urn:microsoft.com/office/officeart/2005/8/layout/vList2"/>
    <dgm:cxn modelId="{FC06B392-A68A-4E59-A4FC-499A49CEFEEE}" type="presParOf" srcId="{13BDD97D-FE39-4536-A8AC-8561D4D30CAF}" destId="{BF1F7061-45E0-4661-872A-A43657013E9A}" srcOrd="1" destOrd="0" presId="urn:microsoft.com/office/officeart/2005/8/layout/vList2"/>
    <dgm:cxn modelId="{9EC1BD79-8838-49FF-ABE9-F51BB4200A95}" type="presParOf" srcId="{13BDD97D-FE39-4536-A8AC-8561D4D30CAF}" destId="{A5E15D55-D46D-411F-9DC8-1695A6E8F610}" srcOrd="2" destOrd="0" presId="urn:microsoft.com/office/officeart/2005/8/layout/vList2"/>
    <dgm:cxn modelId="{A88C3546-CC3D-444D-9840-E5ED57D442CB}" type="presParOf" srcId="{13BDD97D-FE39-4536-A8AC-8561D4D30CAF}" destId="{924727D6-34EC-4377-95DE-472340995559}" srcOrd="3" destOrd="0" presId="urn:microsoft.com/office/officeart/2005/8/layout/vList2"/>
    <dgm:cxn modelId="{98A61469-73DD-4C8F-878A-29ABDFAAE05E}" type="presParOf" srcId="{13BDD97D-FE39-4536-A8AC-8561D4D30CAF}" destId="{F123DCF4-B65A-4212-B242-10B272597FE2}" srcOrd="4" destOrd="0" presId="urn:microsoft.com/office/officeart/2005/8/layout/vList2"/>
    <dgm:cxn modelId="{763268D2-F319-4B64-A7C6-E0BED577E8F0}" type="presParOf" srcId="{13BDD97D-FE39-4536-A8AC-8561D4D30CAF}" destId="{95559120-2198-4BB7-957B-415E2C1DA2B2}" srcOrd="5" destOrd="0" presId="urn:microsoft.com/office/officeart/2005/8/layout/vList2"/>
    <dgm:cxn modelId="{3A52F92E-940B-4C0F-ACF8-00B4278661F7}" type="presParOf" srcId="{13BDD97D-FE39-4536-A8AC-8561D4D30CAF}" destId="{775E979D-DD8A-448F-B2B6-0736EF8396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1D55E8-EBEE-43B7-B040-1C635F0714DB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5F42936-518C-4DE8-BF98-1E163FF7CF89}">
      <dgm:prSet/>
      <dgm:spPr/>
      <dgm:t>
        <a:bodyPr/>
        <a:lstStyle/>
        <a:p>
          <a:r>
            <a:rPr lang="en-GB" b="0"/>
            <a:t>Approaches that aim to achieve long term housing solutions, rather than temporary or crisis solutions</a:t>
          </a:r>
        </a:p>
      </dgm:t>
    </dgm:pt>
    <dgm:pt modelId="{74159D5F-B8E7-4D02-B627-3629E28B5349}" type="parTrans" cxnId="{45152586-A60B-4FA9-8AED-C98E017B771A}">
      <dgm:prSet/>
      <dgm:spPr/>
      <dgm:t>
        <a:bodyPr/>
        <a:lstStyle/>
        <a:p>
          <a:endParaRPr lang="en-US" b="0"/>
        </a:p>
      </dgm:t>
    </dgm:pt>
    <dgm:pt modelId="{317907CC-E0C1-4431-BC1A-748BCA806066}" type="sibTrans" cxnId="{45152586-A60B-4FA9-8AED-C98E017B771A}">
      <dgm:prSet/>
      <dgm:spPr/>
      <dgm:t>
        <a:bodyPr/>
        <a:lstStyle/>
        <a:p>
          <a:endParaRPr lang="en-US" b="0"/>
        </a:p>
      </dgm:t>
    </dgm:pt>
    <dgm:pt modelId="{79AE6B57-0665-47FB-BD54-E9D510D15A2F}">
      <dgm:prSet/>
      <dgm:spPr/>
      <dgm:t>
        <a:bodyPr/>
        <a:lstStyle/>
        <a:p>
          <a:r>
            <a:rPr lang="en-GB" b="0" dirty="0"/>
            <a:t>Services which also address the causes of homelessness such as poor mental health, substance misuse, and lack of employment</a:t>
          </a:r>
        </a:p>
      </dgm:t>
    </dgm:pt>
    <dgm:pt modelId="{77FC587E-C894-4C4A-80B7-29AE9047BFC9}" type="parTrans" cxnId="{652C4EA5-AB4B-4B8C-9AF6-B944B0E3C559}">
      <dgm:prSet/>
      <dgm:spPr/>
      <dgm:t>
        <a:bodyPr/>
        <a:lstStyle/>
        <a:p>
          <a:endParaRPr lang="en-US" b="0"/>
        </a:p>
      </dgm:t>
    </dgm:pt>
    <dgm:pt modelId="{6A7533C6-05CE-476A-B999-1A9691127AB6}" type="sibTrans" cxnId="{652C4EA5-AB4B-4B8C-9AF6-B944B0E3C559}">
      <dgm:prSet/>
      <dgm:spPr/>
      <dgm:t>
        <a:bodyPr/>
        <a:lstStyle/>
        <a:p>
          <a:endParaRPr lang="en-US" b="0"/>
        </a:p>
      </dgm:t>
    </dgm:pt>
    <dgm:pt modelId="{3D2F8A3B-7DEA-40FF-83E8-941E9E9A87D5}">
      <dgm:prSet/>
      <dgm:spPr/>
      <dgm:t>
        <a:bodyPr/>
        <a:lstStyle/>
        <a:p>
          <a:r>
            <a:rPr lang="en-GB" b="0" dirty="0"/>
            <a:t>Intensive case management help to secure accommodation or linking people to existing housing services</a:t>
          </a:r>
        </a:p>
      </dgm:t>
    </dgm:pt>
    <dgm:pt modelId="{404CC8F4-4103-450F-A1BA-A1A3869854E7}" type="parTrans" cxnId="{B0DFB53E-0E2D-4A76-8D1F-8A44F90276FC}">
      <dgm:prSet/>
      <dgm:spPr/>
      <dgm:t>
        <a:bodyPr/>
        <a:lstStyle/>
        <a:p>
          <a:endParaRPr lang="en-US" b="0"/>
        </a:p>
      </dgm:t>
    </dgm:pt>
    <dgm:pt modelId="{081942A5-5C40-4C1A-AE03-F27906A2818D}" type="sibTrans" cxnId="{B0DFB53E-0E2D-4A76-8D1F-8A44F90276FC}">
      <dgm:prSet/>
      <dgm:spPr/>
      <dgm:t>
        <a:bodyPr/>
        <a:lstStyle/>
        <a:p>
          <a:endParaRPr lang="en-US" b="0"/>
        </a:p>
      </dgm:t>
    </dgm:pt>
    <dgm:pt modelId="{456A24E0-D96D-40FE-AEF5-D5C86BBDE084}" type="pres">
      <dgm:prSet presAssocID="{C41D55E8-EBEE-43B7-B040-1C635F0714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2071B63-6015-4761-A2D3-659CBEAAFBD5}" type="pres">
      <dgm:prSet presAssocID="{F5F42936-518C-4DE8-BF98-1E163FF7CF8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9BD6E5-65CE-4A2B-A6EA-BD1CFEF2857C}" type="pres">
      <dgm:prSet presAssocID="{317907CC-E0C1-4431-BC1A-748BCA806066}" presName="spacer" presStyleCnt="0"/>
      <dgm:spPr/>
    </dgm:pt>
    <dgm:pt modelId="{C74450C7-BB32-47AA-8030-3A32D908B061}" type="pres">
      <dgm:prSet presAssocID="{79AE6B57-0665-47FB-BD54-E9D510D15A2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633A87-FC1A-4B14-9E7E-011AD106D27E}" type="pres">
      <dgm:prSet presAssocID="{6A7533C6-05CE-476A-B999-1A9691127AB6}" presName="spacer" presStyleCnt="0"/>
      <dgm:spPr/>
    </dgm:pt>
    <dgm:pt modelId="{8723F3A0-C380-4DAB-82F3-A15A1AED1ED6}" type="pres">
      <dgm:prSet presAssocID="{3D2F8A3B-7DEA-40FF-83E8-941E9E9A87D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0DFB53E-0E2D-4A76-8D1F-8A44F90276FC}" srcId="{C41D55E8-EBEE-43B7-B040-1C635F0714DB}" destId="{3D2F8A3B-7DEA-40FF-83E8-941E9E9A87D5}" srcOrd="2" destOrd="0" parTransId="{404CC8F4-4103-450F-A1BA-A1A3869854E7}" sibTransId="{081942A5-5C40-4C1A-AE03-F27906A2818D}"/>
    <dgm:cxn modelId="{3526CC5C-03AE-4E6D-8798-96F1A8A666FC}" type="presOf" srcId="{3D2F8A3B-7DEA-40FF-83E8-941E9E9A87D5}" destId="{8723F3A0-C380-4DAB-82F3-A15A1AED1ED6}" srcOrd="0" destOrd="0" presId="urn:microsoft.com/office/officeart/2005/8/layout/vList2"/>
    <dgm:cxn modelId="{A6E1AB18-79AF-480B-94F0-81100E782DAA}" type="presOf" srcId="{79AE6B57-0665-47FB-BD54-E9D510D15A2F}" destId="{C74450C7-BB32-47AA-8030-3A32D908B061}" srcOrd="0" destOrd="0" presId="urn:microsoft.com/office/officeart/2005/8/layout/vList2"/>
    <dgm:cxn modelId="{45152586-A60B-4FA9-8AED-C98E017B771A}" srcId="{C41D55E8-EBEE-43B7-B040-1C635F0714DB}" destId="{F5F42936-518C-4DE8-BF98-1E163FF7CF89}" srcOrd="0" destOrd="0" parTransId="{74159D5F-B8E7-4D02-B627-3629E28B5349}" sibTransId="{317907CC-E0C1-4431-BC1A-748BCA806066}"/>
    <dgm:cxn modelId="{652C4EA5-AB4B-4B8C-9AF6-B944B0E3C559}" srcId="{C41D55E8-EBEE-43B7-B040-1C635F0714DB}" destId="{79AE6B57-0665-47FB-BD54-E9D510D15A2F}" srcOrd="1" destOrd="0" parTransId="{77FC587E-C894-4C4A-80B7-29AE9047BFC9}" sibTransId="{6A7533C6-05CE-476A-B999-1A9691127AB6}"/>
    <dgm:cxn modelId="{9DE80E93-7C5E-44A3-B8C8-EDDD6DFC8F3F}" type="presOf" srcId="{F5F42936-518C-4DE8-BF98-1E163FF7CF89}" destId="{F2071B63-6015-4761-A2D3-659CBEAAFBD5}" srcOrd="0" destOrd="0" presId="urn:microsoft.com/office/officeart/2005/8/layout/vList2"/>
    <dgm:cxn modelId="{34F15355-AEC2-4EB4-AB7F-3E353D0CC7D7}" type="presOf" srcId="{C41D55E8-EBEE-43B7-B040-1C635F0714DB}" destId="{456A24E0-D96D-40FE-AEF5-D5C86BBDE084}" srcOrd="0" destOrd="0" presId="urn:microsoft.com/office/officeart/2005/8/layout/vList2"/>
    <dgm:cxn modelId="{21C95B37-4A74-4DCC-8AC8-9DA2150BA0EA}" type="presParOf" srcId="{456A24E0-D96D-40FE-AEF5-D5C86BBDE084}" destId="{F2071B63-6015-4761-A2D3-659CBEAAFBD5}" srcOrd="0" destOrd="0" presId="urn:microsoft.com/office/officeart/2005/8/layout/vList2"/>
    <dgm:cxn modelId="{5B5C0A41-9548-4C9C-9150-4918B2CC78ED}" type="presParOf" srcId="{456A24E0-D96D-40FE-AEF5-D5C86BBDE084}" destId="{639BD6E5-65CE-4A2B-A6EA-BD1CFEF2857C}" srcOrd="1" destOrd="0" presId="urn:microsoft.com/office/officeart/2005/8/layout/vList2"/>
    <dgm:cxn modelId="{2A9C2488-7F38-4C31-BA98-76F0A5BC92B3}" type="presParOf" srcId="{456A24E0-D96D-40FE-AEF5-D5C86BBDE084}" destId="{C74450C7-BB32-47AA-8030-3A32D908B061}" srcOrd="2" destOrd="0" presId="urn:microsoft.com/office/officeart/2005/8/layout/vList2"/>
    <dgm:cxn modelId="{F4E9EBD0-336F-4B4E-B165-2B0205CC2972}" type="presParOf" srcId="{456A24E0-D96D-40FE-AEF5-D5C86BBDE084}" destId="{E8633A87-FC1A-4B14-9E7E-011AD106D27E}" srcOrd="3" destOrd="0" presId="urn:microsoft.com/office/officeart/2005/8/layout/vList2"/>
    <dgm:cxn modelId="{E9E751D0-7997-49ED-A387-A4D020B983E2}" type="presParOf" srcId="{456A24E0-D96D-40FE-AEF5-D5C86BBDE084}" destId="{8723F3A0-C380-4DAB-82F3-A15A1AED1ED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AED1CAD-B641-46DE-832B-347BAF034B2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F1A4B5-BA22-4AE2-A8F0-F3FF61F1B498}">
      <dgm:prSet/>
      <dgm:spPr/>
      <dgm:t>
        <a:bodyPr/>
        <a:lstStyle/>
        <a:p>
          <a:r>
            <a:rPr lang="en-GB" dirty="0"/>
            <a:t>No fixed abode, transient, or returning to a criminogenic neighbourhood</a:t>
          </a:r>
        </a:p>
      </dgm:t>
    </dgm:pt>
    <dgm:pt modelId="{61A60C2C-BACF-455F-8819-5708F3064E45}" type="parTrans" cxnId="{21F0BACE-3F70-464E-8214-B1785CD63FCD}">
      <dgm:prSet/>
      <dgm:spPr/>
      <dgm:t>
        <a:bodyPr/>
        <a:lstStyle/>
        <a:p>
          <a:endParaRPr lang="en-US"/>
        </a:p>
      </dgm:t>
    </dgm:pt>
    <dgm:pt modelId="{27368379-C108-4EB7-B5F0-184C9864D0ED}" type="sibTrans" cxnId="{21F0BACE-3F70-464E-8214-B1785CD63FCD}">
      <dgm:prSet/>
      <dgm:spPr/>
      <dgm:t>
        <a:bodyPr/>
        <a:lstStyle/>
        <a:p>
          <a:endParaRPr lang="en-US"/>
        </a:p>
      </dgm:t>
    </dgm:pt>
    <dgm:pt modelId="{4114348C-7FB3-46D0-83A0-EF99F8E01DC0}">
      <dgm:prSet/>
      <dgm:spPr/>
      <dgm:t>
        <a:bodyPr/>
        <a:lstStyle/>
        <a:p>
          <a:r>
            <a:rPr lang="en-GB" dirty="0"/>
            <a:t>Finding and keeping suitable housing</a:t>
          </a:r>
        </a:p>
      </dgm:t>
    </dgm:pt>
    <dgm:pt modelId="{98729CA2-3C43-4314-B6AB-9C6B6758FFEB}" type="parTrans" cxnId="{CAB3BDDE-A0AD-416C-84DB-DB1F3A739E6B}">
      <dgm:prSet/>
      <dgm:spPr/>
      <dgm:t>
        <a:bodyPr/>
        <a:lstStyle/>
        <a:p>
          <a:endParaRPr lang="en-US"/>
        </a:p>
      </dgm:t>
    </dgm:pt>
    <dgm:pt modelId="{4435B554-67D0-4408-B9AE-EEC71B0B59EB}" type="sibTrans" cxnId="{CAB3BDDE-A0AD-416C-84DB-DB1F3A739E6B}">
      <dgm:prSet/>
      <dgm:spPr/>
      <dgm:t>
        <a:bodyPr/>
        <a:lstStyle/>
        <a:p>
          <a:endParaRPr lang="en-US"/>
        </a:p>
      </dgm:t>
    </dgm:pt>
    <dgm:pt modelId="{2F72872E-B626-4B64-B333-37DB88708C9F}" type="pres">
      <dgm:prSet presAssocID="{AAED1CAD-B641-46DE-832B-347BAF034B2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8FD82EB-367D-4E9B-8A49-CAEC9A7075B1}" type="pres">
      <dgm:prSet presAssocID="{2CF1A4B5-BA22-4AE2-A8F0-F3FF61F1B49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3AF07E-68B4-40D2-8922-1FDEC21707BF}" type="pres">
      <dgm:prSet presAssocID="{27368379-C108-4EB7-B5F0-184C9864D0ED}" presName="sibTrans" presStyleLbl="sibTrans2D1" presStyleIdx="0" presStyleCnt="1"/>
      <dgm:spPr/>
      <dgm:t>
        <a:bodyPr/>
        <a:lstStyle/>
        <a:p>
          <a:endParaRPr lang="en-GB"/>
        </a:p>
      </dgm:t>
    </dgm:pt>
    <dgm:pt modelId="{AE075B4E-221B-47DC-B33D-61DF72A784F2}" type="pres">
      <dgm:prSet presAssocID="{27368379-C108-4EB7-B5F0-184C9864D0ED}" presName="connectorText" presStyleLbl="sibTrans2D1" presStyleIdx="0" presStyleCnt="1"/>
      <dgm:spPr/>
      <dgm:t>
        <a:bodyPr/>
        <a:lstStyle/>
        <a:p>
          <a:endParaRPr lang="en-GB"/>
        </a:p>
      </dgm:t>
    </dgm:pt>
    <dgm:pt modelId="{1B489FBB-83AA-4AC7-B6F1-5CB3D4F318D6}" type="pres">
      <dgm:prSet presAssocID="{4114348C-7FB3-46D0-83A0-EF99F8E01DC0}" presName="node" presStyleLbl="node1" presStyleIdx="1" presStyleCnt="2" custLinFactNeighborX="12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F0BACE-3F70-464E-8214-B1785CD63FCD}" srcId="{AAED1CAD-B641-46DE-832B-347BAF034B22}" destId="{2CF1A4B5-BA22-4AE2-A8F0-F3FF61F1B498}" srcOrd="0" destOrd="0" parTransId="{61A60C2C-BACF-455F-8819-5708F3064E45}" sibTransId="{27368379-C108-4EB7-B5F0-184C9864D0ED}"/>
    <dgm:cxn modelId="{F6F7C420-7E41-4C1E-B670-E0A2562B0338}" type="presOf" srcId="{AAED1CAD-B641-46DE-832B-347BAF034B22}" destId="{2F72872E-B626-4B64-B333-37DB88708C9F}" srcOrd="0" destOrd="0" presId="urn:microsoft.com/office/officeart/2005/8/layout/process1"/>
    <dgm:cxn modelId="{31F20844-F0B0-48DB-9949-2BEE213A8FD0}" type="presOf" srcId="{27368379-C108-4EB7-B5F0-184C9864D0ED}" destId="{253AF07E-68B4-40D2-8922-1FDEC21707BF}" srcOrd="0" destOrd="0" presId="urn:microsoft.com/office/officeart/2005/8/layout/process1"/>
    <dgm:cxn modelId="{B846D5EA-5E67-4624-A7B3-F658DAAEFD0C}" type="presOf" srcId="{27368379-C108-4EB7-B5F0-184C9864D0ED}" destId="{AE075B4E-221B-47DC-B33D-61DF72A784F2}" srcOrd="1" destOrd="0" presId="urn:microsoft.com/office/officeart/2005/8/layout/process1"/>
    <dgm:cxn modelId="{6EA42B88-6278-44B9-A2A3-7257B5B04418}" type="presOf" srcId="{2CF1A4B5-BA22-4AE2-A8F0-F3FF61F1B498}" destId="{38FD82EB-367D-4E9B-8A49-CAEC9A7075B1}" srcOrd="0" destOrd="0" presId="urn:microsoft.com/office/officeart/2005/8/layout/process1"/>
    <dgm:cxn modelId="{CAB3BDDE-A0AD-416C-84DB-DB1F3A739E6B}" srcId="{AAED1CAD-B641-46DE-832B-347BAF034B22}" destId="{4114348C-7FB3-46D0-83A0-EF99F8E01DC0}" srcOrd="1" destOrd="0" parTransId="{98729CA2-3C43-4314-B6AB-9C6B6758FFEB}" sibTransId="{4435B554-67D0-4408-B9AE-EEC71B0B59EB}"/>
    <dgm:cxn modelId="{C1C4F143-80F1-4030-B6E3-A104309551F8}" type="presOf" srcId="{4114348C-7FB3-46D0-83A0-EF99F8E01DC0}" destId="{1B489FBB-83AA-4AC7-B6F1-5CB3D4F318D6}" srcOrd="0" destOrd="0" presId="urn:microsoft.com/office/officeart/2005/8/layout/process1"/>
    <dgm:cxn modelId="{8214653D-8C3A-4B0E-A707-F1E596C1F939}" type="presParOf" srcId="{2F72872E-B626-4B64-B333-37DB88708C9F}" destId="{38FD82EB-367D-4E9B-8A49-CAEC9A7075B1}" srcOrd="0" destOrd="0" presId="urn:microsoft.com/office/officeart/2005/8/layout/process1"/>
    <dgm:cxn modelId="{BC716528-DB4C-42BF-BC60-8117D72944FC}" type="presParOf" srcId="{2F72872E-B626-4B64-B333-37DB88708C9F}" destId="{253AF07E-68B4-40D2-8922-1FDEC21707BF}" srcOrd="1" destOrd="0" presId="urn:microsoft.com/office/officeart/2005/8/layout/process1"/>
    <dgm:cxn modelId="{DD8E0B4B-9B92-4BBD-85B8-AAA3C7838C3A}" type="presParOf" srcId="{253AF07E-68B4-40D2-8922-1FDEC21707BF}" destId="{AE075B4E-221B-47DC-B33D-61DF72A784F2}" srcOrd="0" destOrd="0" presId="urn:microsoft.com/office/officeart/2005/8/layout/process1"/>
    <dgm:cxn modelId="{226CAA67-F599-4F03-B021-C25369908C74}" type="presParOf" srcId="{2F72872E-B626-4B64-B333-37DB88708C9F}" destId="{1B489FBB-83AA-4AC7-B6F1-5CB3D4F318D6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61C6A0-FABC-4624-9205-87BA021BF148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836CB9-88F2-436D-81AD-E6DA86E62A3A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These factors have been found to increase programme effectiveness </a:t>
          </a:r>
        </a:p>
      </dgm:t>
    </dgm:pt>
    <dgm:pt modelId="{9120BD7E-E03F-4643-8168-47CC6F835415}" type="parTrans" cxnId="{39E45276-8C2B-43CF-B852-CA7B3CC330F5}">
      <dgm:prSet/>
      <dgm:spPr/>
      <dgm:t>
        <a:bodyPr/>
        <a:lstStyle/>
        <a:p>
          <a:endParaRPr lang="en-GB"/>
        </a:p>
      </dgm:t>
    </dgm:pt>
    <dgm:pt modelId="{03F9262B-39CD-473F-ACE6-485A89F32B24}" type="sibTrans" cxnId="{39E45276-8C2B-43CF-B852-CA7B3CC330F5}">
      <dgm:prSet/>
      <dgm:spPr/>
      <dgm:t>
        <a:bodyPr/>
        <a:lstStyle/>
        <a:p>
          <a:endParaRPr lang="en-GB"/>
        </a:p>
      </dgm:t>
    </dgm:pt>
    <dgm:pt modelId="{210D10EE-081C-47BC-8CE8-1737F8FE6595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Clear model of change</a:t>
          </a:r>
        </a:p>
      </dgm:t>
    </dgm:pt>
    <dgm:pt modelId="{6D630A7E-A2B8-4E9F-A62C-3ABC538A7AE8}" type="parTrans" cxnId="{EB355120-DE89-485F-A4B2-348253C96750}">
      <dgm:prSet/>
      <dgm:spPr/>
      <dgm:t>
        <a:bodyPr/>
        <a:lstStyle/>
        <a:p>
          <a:endParaRPr lang="en-GB"/>
        </a:p>
      </dgm:t>
    </dgm:pt>
    <dgm:pt modelId="{F4B86CA1-F6BB-482A-99BD-C49BBEAFEB2E}" type="sibTrans" cxnId="{EB355120-DE89-485F-A4B2-348253C96750}">
      <dgm:prSet/>
      <dgm:spPr/>
      <dgm:t>
        <a:bodyPr/>
        <a:lstStyle/>
        <a:p>
          <a:endParaRPr lang="en-GB"/>
        </a:p>
      </dgm:t>
    </dgm:pt>
    <dgm:pt modelId="{1B3E40A3-5FAC-47ED-9E63-249A1F7C4075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Use trained staff and ensure quality of delivery</a:t>
          </a:r>
        </a:p>
      </dgm:t>
    </dgm:pt>
    <dgm:pt modelId="{1EB5EAA7-57F7-4A2F-8647-5010C70D8A09}" type="parTrans" cxnId="{A2B1EBB3-09C6-438B-972B-9B99DF8DED38}">
      <dgm:prSet/>
      <dgm:spPr/>
      <dgm:t>
        <a:bodyPr/>
        <a:lstStyle/>
        <a:p>
          <a:endParaRPr lang="en-GB"/>
        </a:p>
      </dgm:t>
    </dgm:pt>
    <dgm:pt modelId="{FAE46609-9002-4A35-BD90-2493AECED6F3}" type="sibTrans" cxnId="{A2B1EBB3-09C6-438B-972B-9B99DF8DED38}">
      <dgm:prSet/>
      <dgm:spPr/>
      <dgm:t>
        <a:bodyPr/>
        <a:lstStyle/>
        <a:p>
          <a:endParaRPr lang="en-GB"/>
        </a:p>
      </dgm:t>
    </dgm:pt>
    <dgm:pt modelId="{6A79022F-5396-459D-BA99-BA8DBB9D95A9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Focus on factors that predict reoffending</a:t>
          </a:r>
        </a:p>
      </dgm:t>
    </dgm:pt>
    <dgm:pt modelId="{209BECCB-D284-46D9-95A6-2891B714F4D6}" type="parTrans" cxnId="{0C068885-1FEF-49B2-A5FA-69531ED96087}">
      <dgm:prSet/>
      <dgm:spPr/>
      <dgm:t>
        <a:bodyPr/>
        <a:lstStyle/>
        <a:p>
          <a:endParaRPr lang="en-GB"/>
        </a:p>
      </dgm:t>
    </dgm:pt>
    <dgm:pt modelId="{82035803-1B79-46A2-8C50-E0C4BF8BF964}" type="sibTrans" cxnId="{0C068885-1FEF-49B2-A5FA-69531ED96087}">
      <dgm:prSet/>
      <dgm:spPr/>
      <dgm:t>
        <a:bodyPr/>
        <a:lstStyle/>
        <a:p>
          <a:endParaRPr lang="en-GB"/>
        </a:p>
      </dgm:t>
    </dgm:pt>
    <dgm:pt modelId="{572C0DD2-B18D-4D8C-B14B-DD07D3DCBC60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Target medium or high risk offenders</a:t>
          </a:r>
        </a:p>
      </dgm:t>
    </dgm:pt>
    <dgm:pt modelId="{B2D6F10E-15C4-4A3F-A161-6142F2C4AD5B}" type="parTrans" cxnId="{FACB7C4A-BF01-458A-81A0-67499CDD8729}">
      <dgm:prSet/>
      <dgm:spPr/>
      <dgm:t>
        <a:bodyPr/>
        <a:lstStyle/>
        <a:p>
          <a:endParaRPr lang="en-GB"/>
        </a:p>
      </dgm:t>
    </dgm:pt>
    <dgm:pt modelId="{82DC433B-4610-4A95-8226-CBB8B01F5867}" type="sibTrans" cxnId="{FACB7C4A-BF01-458A-81A0-67499CDD8729}">
      <dgm:prSet/>
      <dgm:spPr/>
      <dgm:t>
        <a:bodyPr/>
        <a:lstStyle/>
        <a:p>
          <a:endParaRPr lang="en-GB"/>
        </a:p>
      </dgm:t>
    </dgm:pt>
    <dgm:pt modelId="{6ACC75D3-8AC1-420A-AC69-784EAD825F3D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Continuous evaluation to learn and improve</a:t>
          </a:r>
        </a:p>
      </dgm:t>
    </dgm:pt>
    <dgm:pt modelId="{482C806B-945E-4112-9966-3AD8FA8E87E1}" type="parTrans" cxnId="{9011D8E3-7312-40C7-B6CD-5FB7F1EBDD13}">
      <dgm:prSet/>
      <dgm:spPr/>
      <dgm:t>
        <a:bodyPr/>
        <a:lstStyle/>
        <a:p>
          <a:endParaRPr lang="en-GB"/>
        </a:p>
      </dgm:t>
    </dgm:pt>
    <dgm:pt modelId="{507C881D-ADDC-473C-BCF3-47397F6D594C}" type="sibTrans" cxnId="{9011D8E3-7312-40C7-B6CD-5FB7F1EBDD13}">
      <dgm:prSet/>
      <dgm:spPr/>
      <dgm:t>
        <a:bodyPr/>
        <a:lstStyle/>
        <a:p>
          <a:endParaRPr lang="en-GB"/>
        </a:p>
      </dgm:t>
    </dgm:pt>
    <dgm:pt modelId="{3B2A55CC-B752-41F7-AADC-B4DE2A3080D2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Teach multiple skills especially social skills</a:t>
          </a:r>
        </a:p>
      </dgm:t>
    </dgm:pt>
    <dgm:pt modelId="{FC84643A-DA26-42EF-B1B2-8EF54DF250D7}" type="parTrans" cxnId="{F5C3AAC4-CD89-4C62-8ABA-D2F2A7973059}">
      <dgm:prSet/>
      <dgm:spPr/>
      <dgm:t>
        <a:bodyPr/>
        <a:lstStyle/>
        <a:p>
          <a:endParaRPr lang="en-GB"/>
        </a:p>
      </dgm:t>
    </dgm:pt>
    <dgm:pt modelId="{0008E78B-6093-410A-8FA6-FDF2DCDC14E3}" type="sibTrans" cxnId="{F5C3AAC4-CD89-4C62-8ABA-D2F2A7973059}">
      <dgm:prSet/>
      <dgm:spPr/>
      <dgm:t>
        <a:bodyPr/>
        <a:lstStyle/>
        <a:p>
          <a:endParaRPr lang="en-GB"/>
        </a:p>
      </dgm:t>
    </dgm:pt>
    <dgm:pt modelId="{CED59E6E-8CCB-4C3C-89D8-7C0E9472112B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200" b="1" dirty="0">
              <a:solidFill>
                <a:schemeClr val="tx1"/>
              </a:solidFill>
            </a:rPr>
            <a:t>Motivate, engage and retain participants</a:t>
          </a:r>
        </a:p>
      </dgm:t>
    </dgm:pt>
    <dgm:pt modelId="{A35D5D9E-5AF8-4C4F-9E61-FE31BA8301E6}" type="parTrans" cxnId="{C261FD06-B6B9-49BE-A11D-1092DDE71E2C}">
      <dgm:prSet/>
      <dgm:spPr/>
      <dgm:t>
        <a:bodyPr/>
        <a:lstStyle/>
        <a:p>
          <a:endParaRPr lang="en-GB"/>
        </a:p>
      </dgm:t>
    </dgm:pt>
    <dgm:pt modelId="{AFF05BAD-ABA6-492B-937B-ED793AEDEB48}" type="sibTrans" cxnId="{C261FD06-B6B9-49BE-A11D-1092DDE71E2C}">
      <dgm:prSet/>
      <dgm:spPr/>
      <dgm:t>
        <a:bodyPr/>
        <a:lstStyle/>
        <a:p>
          <a:endParaRPr lang="en-GB"/>
        </a:p>
      </dgm:t>
    </dgm:pt>
    <dgm:pt modelId="{04893F1C-4C89-4FB1-A7E5-A74F7E1F33AB}" type="pres">
      <dgm:prSet presAssocID="{6861C6A0-FABC-4624-9205-87BA021BF14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1D7038-27EA-4304-B51B-CF05EDC64C9F}" type="pres">
      <dgm:prSet presAssocID="{E4836CB9-88F2-436D-81AD-E6DA86E62A3A}" presName="centerShape" presStyleLbl="node0" presStyleIdx="0" presStyleCnt="1" custScaleX="130665" custScaleY="111638"/>
      <dgm:spPr/>
      <dgm:t>
        <a:bodyPr/>
        <a:lstStyle/>
        <a:p>
          <a:endParaRPr lang="en-GB"/>
        </a:p>
      </dgm:t>
    </dgm:pt>
    <dgm:pt modelId="{38296D78-258B-471E-90A5-3F7D4E6982D4}" type="pres">
      <dgm:prSet presAssocID="{210D10EE-081C-47BC-8CE8-1737F8FE6595}" presName="node" presStyleLbl="node1" presStyleIdx="0" presStyleCnt="7" custScaleX="132759" custScaleY="129733" custRadScaleRad="101012" custRadScaleInc="-77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22F1A-8160-455A-9591-E5DC07125DE1}" type="pres">
      <dgm:prSet presAssocID="{210D10EE-081C-47BC-8CE8-1737F8FE6595}" presName="dummy" presStyleCnt="0"/>
      <dgm:spPr/>
    </dgm:pt>
    <dgm:pt modelId="{D95374AE-9898-42ED-B598-E034391F3CFD}" type="pres">
      <dgm:prSet presAssocID="{F4B86CA1-F6BB-482A-99BD-C49BBEAFEB2E}" presName="sibTrans" presStyleLbl="sibTrans2D1" presStyleIdx="0" presStyleCnt="7"/>
      <dgm:spPr/>
      <dgm:t>
        <a:bodyPr/>
        <a:lstStyle/>
        <a:p>
          <a:endParaRPr lang="en-GB"/>
        </a:p>
      </dgm:t>
    </dgm:pt>
    <dgm:pt modelId="{5EA92BC7-EE00-4018-AD09-29AB9C29A030}" type="pres">
      <dgm:prSet presAssocID="{3B2A55CC-B752-41F7-AADC-B4DE2A3080D2}" presName="node" presStyleLbl="node1" presStyleIdx="1" presStyleCnt="7" custScaleX="132759" custScaleY="1297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FEECCC-2706-49CB-8B7E-7B077CA5F992}" type="pres">
      <dgm:prSet presAssocID="{3B2A55CC-B752-41F7-AADC-B4DE2A3080D2}" presName="dummy" presStyleCnt="0"/>
      <dgm:spPr/>
    </dgm:pt>
    <dgm:pt modelId="{190927F5-25CD-4405-9B9C-4499B513FA2D}" type="pres">
      <dgm:prSet presAssocID="{0008E78B-6093-410A-8FA6-FDF2DCDC14E3}" presName="sibTrans" presStyleLbl="sibTrans2D1" presStyleIdx="1" presStyleCnt="7"/>
      <dgm:spPr/>
      <dgm:t>
        <a:bodyPr/>
        <a:lstStyle/>
        <a:p>
          <a:endParaRPr lang="en-GB"/>
        </a:p>
      </dgm:t>
    </dgm:pt>
    <dgm:pt modelId="{B05DC339-BE3E-4A7C-A948-611B6D0753F5}" type="pres">
      <dgm:prSet presAssocID="{CED59E6E-8CCB-4C3C-89D8-7C0E9472112B}" presName="node" presStyleLbl="node1" presStyleIdx="2" presStyleCnt="7" custScaleX="142414" custScaleY="13113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C5C3E5-4BC6-4D21-8D47-2534C93D5FD7}" type="pres">
      <dgm:prSet presAssocID="{CED59E6E-8CCB-4C3C-89D8-7C0E9472112B}" presName="dummy" presStyleCnt="0"/>
      <dgm:spPr/>
    </dgm:pt>
    <dgm:pt modelId="{84D8B374-1FA0-4B1A-8CC2-A35795E8D1DC}" type="pres">
      <dgm:prSet presAssocID="{AFF05BAD-ABA6-492B-937B-ED793AEDEB48}" presName="sibTrans" presStyleLbl="sibTrans2D1" presStyleIdx="2" presStyleCnt="7"/>
      <dgm:spPr/>
      <dgm:t>
        <a:bodyPr/>
        <a:lstStyle/>
        <a:p>
          <a:endParaRPr lang="en-GB"/>
        </a:p>
      </dgm:t>
    </dgm:pt>
    <dgm:pt modelId="{3D83345F-F3A1-4BA0-83DA-BB0582CFD7B3}" type="pres">
      <dgm:prSet presAssocID="{6ACC75D3-8AC1-420A-AC69-784EAD825F3D}" presName="node" presStyleLbl="node1" presStyleIdx="3" presStyleCnt="7" custScaleX="132759" custScaleY="1297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56C922-D951-4E15-929C-683C31E36AF8}" type="pres">
      <dgm:prSet presAssocID="{6ACC75D3-8AC1-420A-AC69-784EAD825F3D}" presName="dummy" presStyleCnt="0"/>
      <dgm:spPr/>
    </dgm:pt>
    <dgm:pt modelId="{60292619-74AB-4A9A-9D57-84EB028F68EF}" type="pres">
      <dgm:prSet presAssocID="{507C881D-ADDC-473C-BCF3-47397F6D594C}" presName="sibTrans" presStyleLbl="sibTrans2D1" presStyleIdx="3" presStyleCnt="7"/>
      <dgm:spPr/>
      <dgm:t>
        <a:bodyPr/>
        <a:lstStyle/>
        <a:p>
          <a:endParaRPr lang="en-GB"/>
        </a:p>
      </dgm:t>
    </dgm:pt>
    <dgm:pt modelId="{DB6990AB-58AA-4F78-8FC6-BCD735687A13}" type="pres">
      <dgm:prSet presAssocID="{1B3E40A3-5FAC-47ED-9E63-249A1F7C4075}" presName="node" presStyleLbl="node1" presStyleIdx="4" presStyleCnt="7" custScaleX="132759" custScaleY="1297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12B05E-8777-4304-A031-E821C10189F5}" type="pres">
      <dgm:prSet presAssocID="{1B3E40A3-5FAC-47ED-9E63-249A1F7C4075}" presName="dummy" presStyleCnt="0"/>
      <dgm:spPr/>
    </dgm:pt>
    <dgm:pt modelId="{35EE4218-34D8-468C-8B79-9D9960EC6DF6}" type="pres">
      <dgm:prSet presAssocID="{FAE46609-9002-4A35-BD90-2493AECED6F3}" presName="sibTrans" presStyleLbl="sibTrans2D1" presStyleIdx="4" presStyleCnt="7"/>
      <dgm:spPr/>
      <dgm:t>
        <a:bodyPr/>
        <a:lstStyle/>
        <a:p>
          <a:endParaRPr lang="en-GB"/>
        </a:p>
      </dgm:t>
    </dgm:pt>
    <dgm:pt modelId="{CE7D1086-AD69-49A1-85CC-779073A1DB24}" type="pres">
      <dgm:prSet presAssocID="{6A79022F-5396-459D-BA99-BA8DBB9D95A9}" presName="node" presStyleLbl="node1" presStyleIdx="5" presStyleCnt="7" custScaleX="132759" custScaleY="129733" custRadScaleRad="102186" custRadScaleInc="-2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410C47-C64E-4957-8578-7F704224FD48}" type="pres">
      <dgm:prSet presAssocID="{6A79022F-5396-459D-BA99-BA8DBB9D95A9}" presName="dummy" presStyleCnt="0"/>
      <dgm:spPr/>
    </dgm:pt>
    <dgm:pt modelId="{D44DF89D-6028-478A-88F6-389E14CDBA64}" type="pres">
      <dgm:prSet presAssocID="{82035803-1B79-46A2-8C50-E0C4BF8BF964}" presName="sibTrans" presStyleLbl="sibTrans2D1" presStyleIdx="5" presStyleCnt="7"/>
      <dgm:spPr/>
      <dgm:t>
        <a:bodyPr/>
        <a:lstStyle/>
        <a:p>
          <a:endParaRPr lang="en-GB"/>
        </a:p>
      </dgm:t>
    </dgm:pt>
    <dgm:pt modelId="{41C48B53-2C70-4061-98F3-8D1DF7B314DC}" type="pres">
      <dgm:prSet presAssocID="{572C0DD2-B18D-4D8C-B14B-DD07D3DCBC60}" presName="node" presStyleLbl="node1" presStyleIdx="6" presStyleCnt="7" custScaleX="132759" custScaleY="1297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068998-2CFC-4FFA-8B95-70E2B5F4DC4F}" type="pres">
      <dgm:prSet presAssocID="{572C0DD2-B18D-4D8C-B14B-DD07D3DCBC60}" presName="dummy" presStyleCnt="0"/>
      <dgm:spPr/>
    </dgm:pt>
    <dgm:pt modelId="{75024E41-3BC9-49DE-AB6C-38B6B25FBFEE}" type="pres">
      <dgm:prSet presAssocID="{82DC433B-4610-4A95-8226-CBB8B01F5867}" presName="sibTrans" presStyleLbl="sibTrans2D1" presStyleIdx="6" presStyleCnt="7"/>
      <dgm:spPr/>
      <dgm:t>
        <a:bodyPr/>
        <a:lstStyle/>
        <a:p>
          <a:endParaRPr lang="en-GB"/>
        </a:p>
      </dgm:t>
    </dgm:pt>
  </dgm:ptLst>
  <dgm:cxnLst>
    <dgm:cxn modelId="{36B25119-87FB-453B-AD0E-BD3319AED0C9}" type="presOf" srcId="{6A79022F-5396-459D-BA99-BA8DBB9D95A9}" destId="{CE7D1086-AD69-49A1-85CC-779073A1DB24}" srcOrd="0" destOrd="0" presId="urn:microsoft.com/office/officeart/2005/8/layout/radial6"/>
    <dgm:cxn modelId="{1CAD2D72-476A-493D-8D9F-D0D831FCF348}" type="presOf" srcId="{E4836CB9-88F2-436D-81AD-E6DA86E62A3A}" destId="{721D7038-27EA-4304-B51B-CF05EDC64C9F}" srcOrd="0" destOrd="0" presId="urn:microsoft.com/office/officeart/2005/8/layout/radial6"/>
    <dgm:cxn modelId="{948C8D83-9237-4AC1-8D2E-096EFC1D283B}" type="presOf" srcId="{AFF05BAD-ABA6-492B-937B-ED793AEDEB48}" destId="{84D8B374-1FA0-4B1A-8CC2-A35795E8D1DC}" srcOrd="0" destOrd="0" presId="urn:microsoft.com/office/officeart/2005/8/layout/radial6"/>
    <dgm:cxn modelId="{329E075D-CF2B-41A5-B81C-5A65C29C917E}" type="presOf" srcId="{82DC433B-4610-4A95-8226-CBB8B01F5867}" destId="{75024E41-3BC9-49DE-AB6C-38B6B25FBFEE}" srcOrd="0" destOrd="0" presId="urn:microsoft.com/office/officeart/2005/8/layout/radial6"/>
    <dgm:cxn modelId="{F5C3AAC4-CD89-4C62-8ABA-D2F2A7973059}" srcId="{E4836CB9-88F2-436D-81AD-E6DA86E62A3A}" destId="{3B2A55CC-B752-41F7-AADC-B4DE2A3080D2}" srcOrd="1" destOrd="0" parTransId="{FC84643A-DA26-42EF-B1B2-8EF54DF250D7}" sibTransId="{0008E78B-6093-410A-8FA6-FDF2DCDC14E3}"/>
    <dgm:cxn modelId="{D5105B19-FF62-42DA-994A-CCC3C0E62A09}" type="presOf" srcId="{572C0DD2-B18D-4D8C-B14B-DD07D3DCBC60}" destId="{41C48B53-2C70-4061-98F3-8D1DF7B314DC}" srcOrd="0" destOrd="0" presId="urn:microsoft.com/office/officeart/2005/8/layout/radial6"/>
    <dgm:cxn modelId="{7F10286F-3A32-43B9-A358-46887EBE45E7}" type="presOf" srcId="{6861C6A0-FABC-4624-9205-87BA021BF148}" destId="{04893F1C-4C89-4FB1-A7E5-A74F7E1F33AB}" srcOrd="0" destOrd="0" presId="urn:microsoft.com/office/officeart/2005/8/layout/radial6"/>
    <dgm:cxn modelId="{45D28759-1E8B-44ED-9981-F17211E24D8E}" type="presOf" srcId="{CED59E6E-8CCB-4C3C-89D8-7C0E9472112B}" destId="{B05DC339-BE3E-4A7C-A948-611B6D0753F5}" srcOrd="0" destOrd="0" presId="urn:microsoft.com/office/officeart/2005/8/layout/radial6"/>
    <dgm:cxn modelId="{0C068885-1FEF-49B2-A5FA-69531ED96087}" srcId="{E4836CB9-88F2-436D-81AD-E6DA86E62A3A}" destId="{6A79022F-5396-459D-BA99-BA8DBB9D95A9}" srcOrd="5" destOrd="0" parTransId="{209BECCB-D284-46D9-95A6-2891B714F4D6}" sibTransId="{82035803-1B79-46A2-8C50-E0C4BF8BF964}"/>
    <dgm:cxn modelId="{B70E53D1-9815-403F-98D5-2D8AB1411BFD}" type="presOf" srcId="{1B3E40A3-5FAC-47ED-9E63-249A1F7C4075}" destId="{DB6990AB-58AA-4F78-8FC6-BCD735687A13}" srcOrd="0" destOrd="0" presId="urn:microsoft.com/office/officeart/2005/8/layout/radial6"/>
    <dgm:cxn modelId="{428EEF2E-B870-4D9A-850F-29102E8A0562}" type="presOf" srcId="{210D10EE-081C-47BC-8CE8-1737F8FE6595}" destId="{38296D78-258B-471E-90A5-3F7D4E6982D4}" srcOrd="0" destOrd="0" presId="urn:microsoft.com/office/officeart/2005/8/layout/radial6"/>
    <dgm:cxn modelId="{9011D8E3-7312-40C7-B6CD-5FB7F1EBDD13}" srcId="{E4836CB9-88F2-436D-81AD-E6DA86E62A3A}" destId="{6ACC75D3-8AC1-420A-AC69-784EAD825F3D}" srcOrd="3" destOrd="0" parTransId="{482C806B-945E-4112-9966-3AD8FA8E87E1}" sibTransId="{507C881D-ADDC-473C-BCF3-47397F6D594C}"/>
    <dgm:cxn modelId="{88D8498B-A128-4A44-B066-2695EA7B6810}" type="presOf" srcId="{F4B86CA1-F6BB-482A-99BD-C49BBEAFEB2E}" destId="{D95374AE-9898-42ED-B598-E034391F3CFD}" srcOrd="0" destOrd="0" presId="urn:microsoft.com/office/officeart/2005/8/layout/radial6"/>
    <dgm:cxn modelId="{282BC7F5-D61F-4A4D-899A-7EC0FE03B524}" type="presOf" srcId="{6ACC75D3-8AC1-420A-AC69-784EAD825F3D}" destId="{3D83345F-F3A1-4BA0-83DA-BB0582CFD7B3}" srcOrd="0" destOrd="0" presId="urn:microsoft.com/office/officeart/2005/8/layout/radial6"/>
    <dgm:cxn modelId="{39E45276-8C2B-43CF-B852-CA7B3CC330F5}" srcId="{6861C6A0-FABC-4624-9205-87BA021BF148}" destId="{E4836CB9-88F2-436D-81AD-E6DA86E62A3A}" srcOrd="0" destOrd="0" parTransId="{9120BD7E-E03F-4643-8168-47CC6F835415}" sibTransId="{03F9262B-39CD-473F-ACE6-485A89F32B24}"/>
    <dgm:cxn modelId="{05AC2EEE-A8FC-4A03-A764-D118DA079503}" type="presOf" srcId="{3B2A55CC-B752-41F7-AADC-B4DE2A3080D2}" destId="{5EA92BC7-EE00-4018-AD09-29AB9C29A030}" srcOrd="0" destOrd="0" presId="urn:microsoft.com/office/officeart/2005/8/layout/radial6"/>
    <dgm:cxn modelId="{B2BA6E33-E461-4EC7-B8D5-B4FF21D3561B}" type="presOf" srcId="{0008E78B-6093-410A-8FA6-FDF2DCDC14E3}" destId="{190927F5-25CD-4405-9B9C-4499B513FA2D}" srcOrd="0" destOrd="0" presId="urn:microsoft.com/office/officeart/2005/8/layout/radial6"/>
    <dgm:cxn modelId="{A2B1EBB3-09C6-438B-972B-9B99DF8DED38}" srcId="{E4836CB9-88F2-436D-81AD-E6DA86E62A3A}" destId="{1B3E40A3-5FAC-47ED-9E63-249A1F7C4075}" srcOrd="4" destOrd="0" parTransId="{1EB5EAA7-57F7-4A2F-8647-5010C70D8A09}" sibTransId="{FAE46609-9002-4A35-BD90-2493AECED6F3}"/>
    <dgm:cxn modelId="{EB355120-DE89-485F-A4B2-348253C96750}" srcId="{E4836CB9-88F2-436D-81AD-E6DA86E62A3A}" destId="{210D10EE-081C-47BC-8CE8-1737F8FE6595}" srcOrd="0" destOrd="0" parTransId="{6D630A7E-A2B8-4E9F-A62C-3ABC538A7AE8}" sibTransId="{F4B86CA1-F6BB-482A-99BD-C49BBEAFEB2E}"/>
    <dgm:cxn modelId="{F6DF706D-7450-4C0E-BD63-654951EFA97F}" type="presOf" srcId="{82035803-1B79-46A2-8C50-E0C4BF8BF964}" destId="{D44DF89D-6028-478A-88F6-389E14CDBA64}" srcOrd="0" destOrd="0" presId="urn:microsoft.com/office/officeart/2005/8/layout/radial6"/>
    <dgm:cxn modelId="{D44210E3-AFE7-42FB-8848-8A83839BC84A}" type="presOf" srcId="{FAE46609-9002-4A35-BD90-2493AECED6F3}" destId="{35EE4218-34D8-468C-8B79-9D9960EC6DF6}" srcOrd="0" destOrd="0" presId="urn:microsoft.com/office/officeart/2005/8/layout/radial6"/>
    <dgm:cxn modelId="{C261FD06-B6B9-49BE-A11D-1092DDE71E2C}" srcId="{E4836CB9-88F2-436D-81AD-E6DA86E62A3A}" destId="{CED59E6E-8CCB-4C3C-89D8-7C0E9472112B}" srcOrd="2" destOrd="0" parTransId="{A35D5D9E-5AF8-4C4F-9E61-FE31BA8301E6}" sibTransId="{AFF05BAD-ABA6-492B-937B-ED793AEDEB48}"/>
    <dgm:cxn modelId="{FACB7C4A-BF01-458A-81A0-67499CDD8729}" srcId="{E4836CB9-88F2-436D-81AD-E6DA86E62A3A}" destId="{572C0DD2-B18D-4D8C-B14B-DD07D3DCBC60}" srcOrd="6" destOrd="0" parTransId="{B2D6F10E-15C4-4A3F-A161-6142F2C4AD5B}" sibTransId="{82DC433B-4610-4A95-8226-CBB8B01F5867}"/>
    <dgm:cxn modelId="{2D0EAB49-A8A0-4DCE-973A-701F030352F4}" type="presOf" srcId="{507C881D-ADDC-473C-BCF3-47397F6D594C}" destId="{60292619-74AB-4A9A-9D57-84EB028F68EF}" srcOrd="0" destOrd="0" presId="urn:microsoft.com/office/officeart/2005/8/layout/radial6"/>
    <dgm:cxn modelId="{F6E878C4-885F-4D28-B4E7-82F406C72F79}" type="presParOf" srcId="{04893F1C-4C89-4FB1-A7E5-A74F7E1F33AB}" destId="{721D7038-27EA-4304-B51B-CF05EDC64C9F}" srcOrd="0" destOrd="0" presId="urn:microsoft.com/office/officeart/2005/8/layout/radial6"/>
    <dgm:cxn modelId="{7BA75A05-0634-4ECD-A8F1-F4C782ED11E5}" type="presParOf" srcId="{04893F1C-4C89-4FB1-A7E5-A74F7E1F33AB}" destId="{38296D78-258B-471E-90A5-3F7D4E6982D4}" srcOrd="1" destOrd="0" presId="urn:microsoft.com/office/officeart/2005/8/layout/radial6"/>
    <dgm:cxn modelId="{BA478708-380E-465A-9718-5EC2C8E675A3}" type="presParOf" srcId="{04893F1C-4C89-4FB1-A7E5-A74F7E1F33AB}" destId="{CAA22F1A-8160-455A-9591-E5DC07125DE1}" srcOrd="2" destOrd="0" presId="urn:microsoft.com/office/officeart/2005/8/layout/radial6"/>
    <dgm:cxn modelId="{504E72CD-0142-4729-980F-52F0B6263054}" type="presParOf" srcId="{04893F1C-4C89-4FB1-A7E5-A74F7E1F33AB}" destId="{D95374AE-9898-42ED-B598-E034391F3CFD}" srcOrd="3" destOrd="0" presId="urn:microsoft.com/office/officeart/2005/8/layout/radial6"/>
    <dgm:cxn modelId="{DCA648AC-41EB-461F-B877-DB73DAA8EE63}" type="presParOf" srcId="{04893F1C-4C89-4FB1-A7E5-A74F7E1F33AB}" destId="{5EA92BC7-EE00-4018-AD09-29AB9C29A030}" srcOrd="4" destOrd="0" presId="urn:microsoft.com/office/officeart/2005/8/layout/radial6"/>
    <dgm:cxn modelId="{CC032246-477F-4271-BF6B-678357D8D1F4}" type="presParOf" srcId="{04893F1C-4C89-4FB1-A7E5-A74F7E1F33AB}" destId="{C3FEECCC-2706-49CB-8B7E-7B077CA5F992}" srcOrd="5" destOrd="0" presId="urn:microsoft.com/office/officeart/2005/8/layout/radial6"/>
    <dgm:cxn modelId="{F6C14554-A676-43F0-95CD-A1A5C3E296B6}" type="presParOf" srcId="{04893F1C-4C89-4FB1-A7E5-A74F7E1F33AB}" destId="{190927F5-25CD-4405-9B9C-4499B513FA2D}" srcOrd="6" destOrd="0" presId="urn:microsoft.com/office/officeart/2005/8/layout/radial6"/>
    <dgm:cxn modelId="{E8AE5E0F-1458-436A-A2E1-1D49762DFCF6}" type="presParOf" srcId="{04893F1C-4C89-4FB1-A7E5-A74F7E1F33AB}" destId="{B05DC339-BE3E-4A7C-A948-611B6D0753F5}" srcOrd="7" destOrd="0" presId="urn:microsoft.com/office/officeart/2005/8/layout/radial6"/>
    <dgm:cxn modelId="{D9CC3246-8245-46E4-BA13-4AD0363E9021}" type="presParOf" srcId="{04893F1C-4C89-4FB1-A7E5-A74F7E1F33AB}" destId="{5AC5C3E5-4BC6-4D21-8D47-2534C93D5FD7}" srcOrd="8" destOrd="0" presId="urn:microsoft.com/office/officeart/2005/8/layout/radial6"/>
    <dgm:cxn modelId="{3EB79C95-E54D-4E8F-AAC8-E5F2B80B1134}" type="presParOf" srcId="{04893F1C-4C89-4FB1-A7E5-A74F7E1F33AB}" destId="{84D8B374-1FA0-4B1A-8CC2-A35795E8D1DC}" srcOrd="9" destOrd="0" presId="urn:microsoft.com/office/officeart/2005/8/layout/radial6"/>
    <dgm:cxn modelId="{BA2C2FE2-CA3A-4F10-941A-8B5302E8054A}" type="presParOf" srcId="{04893F1C-4C89-4FB1-A7E5-A74F7E1F33AB}" destId="{3D83345F-F3A1-4BA0-83DA-BB0582CFD7B3}" srcOrd="10" destOrd="0" presId="urn:microsoft.com/office/officeart/2005/8/layout/radial6"/>
    <dgm:cxn modelId="{C2A8E030-BDB9-49CA-9718-ECB972E7A58D}" type="presParOf" srcId="{04893F1C-4C89-4FB1-A7E5-A74F7E1F33AB}" destId="{5D56C922-D951-4E15-929C-683C31E36AF8}" srcOrd="11" destOrd="0" presId="urn:microsoft.com/office/officeart/2005/8/layout/radial6"/>
    <dgm:cxn modelId="{49205407-1F47-402F-8AE8-A93211F24F39}" type="presParOf" srcId="{04893F1C-4C89-4FB1-A7E5-A74F7E1F33AB}" destId="{60292619-74AB-4A9A-9D57-84EB028F68EF}" srcOrd="12" destOrd="0" presId="urn:microsoft.com/office/officeart/2005/8/layout/radial6"/>
    <dgm:cxn modelId="{99613971-8427-4DAC-991F-5700BC8E1CCC}" type="presParOf" srcId="{04893F1C-4C89-4FB1-A7E5-A74F7E1F33AB}" destId="{DB6990AB-58AA-4F78-8FC6-BCD735687A13}" srcOrd="13" destOrd="0" presId="urn:microsoft.com/office/officeart/2005/8/layout/radial6"/>
    <dgm:cxn modelId="{7D506BF9-C2D9-48C3-A0BA-307CF294E974}" type="presParOf" srcId="{04893F1C-4C89-4FB1-A7E5-A74F7E1F33AB}" destId="{9B12B05E-8777-4304-A031-E821C10189F5}" srcOrd="14" destOrd="0" presId="urn:microsoft.com/office/officeart/2005/8/layout/radial6"/>
    <dgm:cxn modelId="{B4861BA0-6668-4742-8E94-9250D58A0AD8}" type="presParOf" srcId="{04893F1C-4C89-4FB1-A7E5-A74F7E1F33AB}" destId="{35EE4218-34D8-468C-8B79-9D9960EC6DF6}" srcOrd="15" destOrd="0" presId="urn:microsoft.com/office/officeart/2005/8/layout/radial6"/>
    <dgm:cxn modelId="{059ABD80-DFCE-40EF-B219-190B0260E026}" type="presParOf" srcId="{04893F1C-4C89-4FB1-A7E5-A74F7E1F33AB}" destId="{CE7D1086-AD69-49A1-85CC-779073A1DB24}" srcOrd="16" destOrd="0" presId="urn:microsoft.com/office/officeart/2005/8/layout/radial6"/>
    <dgm:cxn modelId="{82A52BD4-4C44-4A58-8C9F-93D6FD274DA2}" type="presParOf" srcId="{04893F1C-4C89-4FB1-A7E5-A74F7E1F33AB}" destId="{9E410C47-C64E-4957-8578-7F704224FD48}" srcOrd="17" destOrd="0" presId="urn:microsoft.com/office/officeart/2005/8/layout/radial6"/>
    <dgm:cxn modelId="{9F3E7CDB-D3D3-4102-BADD-210CF8C3C2E2}" type="presParOf" srcId="{04893F1C-4C89-4FB1-A7E5-A74F7E1F33AB}" destId="{D44DF89D-6028-478A-88F6-389E14CDBA64}" srcOrd="18" destOrd="0" presId="urn:microsoft.com/office/officeart/2005/8/layout/radial6"/>
    <dgm:cxn modelId="{2F42B7A2-4BC5-4A0F-8115-9880F42B2CE9}" type="presParOf" srcId="{04893F1C-4C89-4FB1-A7E5-A74F7E1F33AB}" destId="{41C48B53-2C70-4061-98F3-8D1DF7B314DC}" srcOrd="19" destOrd="0" presId="urn:microsoft.com/office/officeart/2005/8/layout/radial6"/>
    <dgm:cxn modelId="{9FC3784D-4848-4B4B-8637-2BE76EE30841}" type="presParOf" srcId="{04893F1C-4C89-4FB1-A7E5-A74F7E1F33AB}" destId="{E8068998-2CFC-4FFA-8B95-70E2B5F4DC4F}" srcOrd="20" destOrd="0" presId="urn:microsoft.com/office/officeart/2005/8/layout/radial6"/>
    <dgm:cxn modelId="{2B148185-4A24-4D09-9DDB-F9E7B47B46EF}" type="presParOf" srcId="{04893F1C-4C89-4FB1-A7E5-A74F7E1F33AB}" destId="{75024E41-3BC9-49DE-AB6C-38B6B25FBFEE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00F91-FEB0-4D91-9CE9-44A9D526B8A5}">
      <dsp:nvSpPr>
        <dsp:cNvPr id="0" name=""/>
        <dsp:cNvSpPr/>
      </dsp:nvSpPr>
      <dsp:spPr>
        <a:xfrm>
          <a:off x="0" y="9495"/>
          <a:ext cx="11157030" cy="11606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Some approaches which may be intuitive, but don’t seem to </a:t>
          </a:r>
          <a:r>
            <a:rPr lang="en-GB" sz="2400" kern="1200" dirty="0" smtClean="0"/>
            <a:t>work as approaches to reducing reoffending</a:t>
          </a:r>
          <a:endParaRPr lang="en-GB" sz="2400" kern="1200" dirty="0"/>
        </a:p>
      </dsp:txBody>
      <dsp:txXfrm>
        <a:off x="56658" y="66153"/>
        <a:ext cx="11043714" cy="10473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5A11A-1BEA-2641-89E0-706F28C455F7}">
      <dsp:nvSpPr>
        <dsp:cNvPr id="0" name=""/>
        <dsp:cNvSpPr/>
      </dsp:nvSpPr>
      <dsp:spPr>
        <a:xfrm>
          <a:off x="0" y="709"/>
          <a:ext cx="10640290" cy="79763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We can increase public safety (and reduce reoffending by) </a:t>
          </a:r>
          <a:r>
            <a:rPr lang="en-GB" sz="2400" kern="1200" dirty="0"/>
            <a:t>enabling people to move from…. </a:t>
          </a:r>
        </a:p>
      </dsp:txBody>
      <dsp:txXfrm>
        <a:off x="38937" y="39646"/>
        <a:ext cx="10562416" cy="719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18C6C-E798-4595-991D-915B602D0043}">
      <dsp:nvSpPr>
        <dsp:cNvPr id="0" name=""/>
        <dsp:cNvSpPr/>
      </dsp:nvSpPr>
      <dsp:spPr>
        <a:xfrm>
          <a:off x="0" y="7581"/>
          <a:ext cx="8103919" cy="1310400"/>
        </a:xfrm>
        <a:prstGeom prst="roundRect">
          <a:avLst/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600" kern="1200" dirty="0" smtClean="0"/>
            <a:t>Why don’t they work?</a:t>
          </a:r>
          <a:endParaRPr lang="en-GB" sz="5600" kern="1200" dirty="0"/>
        </a:p>
      </dsp:txBody>
      <dsp:txXfrm>
        <a:off x="63968" y="71549"/>
        <a:ext cx="7975983" cy="1182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15441-7E27-4385-AD44-583128903630}">
      <dsp:nvSpPr>
        <dsp:cNvPr id="0" name=""/>
        <dsp:cNvSpPr/>
      </dsp:nvSpPr>
      <dsp:spPr>
        <a:xfrm>
          <a:off x="0" y="194592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Develop only extrinsic motivation</a:t>
          </a:r>
          <a:endParaRPr lang="en-GB" sz="2600" kern="1200" dirty="0"/>
        </a:p>
      </dsp:txBody>
      <dsp:txXfrm>
        <a:off x="0" y="194592"/>
        <a:ext cx="2686347" cy="1611808"/>
      </dsp:txXfrm>
    </dsp:sp>
    <dsp:sp modelId="{173223BA-B911-4BA0-A9C0-FE39FECCA2F3}">
      <dsp:nvSpPr>
        <dsp:cNvPr id="0" name=""/>
        <dsp:cNvSpPr/>
      </dsp:nvSpPr>
      <dsp:spPr>
        <a:xfrm>
          <a:off x="2954982" y="194592"/>
          <a:ext cx="2686347" cy="1611808"/>
        </a:xfrm>
        <a:prstGeom prst="rect">
          <a:avLst/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Fail to build any skills</a:t>
          </a:r>
          <a:endParaRPr lang="en-GB" sz="2600" kern="1200" dirty="0"/>
        </a:p>
      </dsp:txBody>
      <dsp:txXfrm>
        <a:off x="2954982" y="194592"/>
        <a:ext cx="2686347" cy="1611808"/>
      </dsp:txXfrm>
    </dsp:sp>
    <dsp:sp modelId="{6DA204F3-7170-4B3A-9C08-71686A7F7064}">
      <dsp:nvSpPr>
        <dsp:cNvPr id="0" name=""/>
        <dsp:cNvSpPr/>
      </dsp:nvSpPr>
      <dsp:spPr>
        <a:xfrm>
          <a:off x="5909964" y="194592"/>
          <a:ext cx="2686347" cy="1611808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Reinforce a criminal identity</a:t>
          </a:r>
          <a:endParaRPr lang="en-GB" sz="2600" kern="1200" dirty="0"/>
        </a:p>
      </dsp:txBody>
      <dsp:txXfrm>
        <a:off x="5909964" y="194592"/>
        <a:ext cx="2686347" cy="1611808"/>
      </dsp:txXfrm>
    </dsp:sp>
    <dsp:sp modelId="{5BCD5A74-8984-475D-8483-ECD6846D96D2}">
      <dsp:nvSpPr>
        <dsp:cNvPr id="0" name=""/>
        <dsp:cNvSpPr/>
      </dsp:nvSpPr>
      <dsp:spPr>
        <a:xfrm>
          <a:off x="1477491" y="2075035"/>
          <a:ext cx="2686347" cy="1611808"/>
        </a:xfrm>
        <a:prstGeom prst="rect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Fail to target factors associated with reoffending</a:t>
          </a:r>
          <a:endParaRPr lang="en-GB" sz="2600" kern="1200" dirty="0"/>
        </a:p>
      </dsp:txBody>
      <dsp:txXfrm>
        <a:off x="1477491" y="2075035"/>
        <a:ext cx="2686347" cy="1611808"/>
      </dsp:txXfrm>
    </dsp:sp>
    <dsp:sp modelId="{06EB002F-C363-494F-B79F-D2DEA4AF1C5A}">
      <dsp:nvSpPr>
        <dsp:cNvPr id="0" name=""/>
        <dsp:cNvSpPr/>
      </dsp:nvSpPr>
      <dsp:spPr>
        <a:xfrm>
          <a:off x="4432473" y="2075035"/>
          <a:ext cx="2686347" cy="1611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Poor implementation</a:t>
          </a:r>
          <a:endParaRPr lang="en-GB" sz="2600" kern="1200" dirty="0"/>
        </a:p>
      </dsp:txBody>
      <dsp:txXfrm>
        <a:off x="4432473" y="2075035"/>
        <a:ext cx="2686347" cy="1611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44815-2C4A-4419-9F1B-63CE9D0386FA}">
      <dsp:nvSpPr>
        <dsp:cNvPr id="0" name=""/>
        <dsp:cNvSpPr/>
      </dsp:nvSpPr>
      <dsp:spPr>
        <a:xfrm>
          <a:off x="435212" y="0"/>
          <a:ext cx="3632920" cy="176741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Unable to find employment, unemployed, poor performance or low satisfaction at work; lack of work related skills, poor attitude to employment, lack of qualifications.</a:t>
          </a:r>
          <a:endParaRPr lang="en-GB" sz="1600" kern="1200" dirty="0"/>
        </a:p>
      </dsp:txBody>
      <dsp:txXfrm>
        <a:off x="486978" y="51766"/>
        <a:ext cx="3529388" cy="1663879"/>
      </dsp:txXfrm>
    </dsp:sp>
    <dsp:sp modelId="{328BA08A-4C59-42E7-9B35-B2103A946CFF}">
      <dsp:nvSpPr>
        <dsp:cNvPr id="0" name=""/>
        <dsp:cNvSpPr/>
      </dsp:nvSpPr>
      <dsp:spPr>
        <a:xfrm>
          <a:off x="4323047" y="433223"/>
          <a:ext cx="540419" cy="9009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323047" y="613416"/>
        <a:ext cx="378293" cy="540578"/>
      </dsp:txXfrm>
    </dsp:sp>
    <dsp:sp modelId="{A3D0D675-C911-410F-BC55-1CD29038AD1F}">
      <dsp:nvSpPr>
        <dsp:cNvPr id="0" name=""/>
        <dsp:cNvSpPr/>
      </dsp:nvSpPr>
      <dsp:spPr>
        <a:xfrm>
          <a:off x="5087792" y="0"/>
          <a:ext cx="3632920" cy="176741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Increased employability in the form of skills and motivation to work and confidence to relate constructively to others in the work setting.  </a:t>
          </a:r>
          <a:r>
            <a:rPr lang="en-US" sz="1600" kern="1200" dirty="0"/>
            <a:t>Steady employment particularly if it offers a sense of achievement or satisfaction</a:t>
          </a:r>
          <a:endParaRPr lang="en-GB" sz="1600" kern="1200" dirty="0"/>
        </a:p>
      </dsp:txBody>
      <dsp:txXfrm>
        <a:off x="5139558" y="51766"/>
        <a:ext cx="3529388" cy="16638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639B9-39B3-46D2-8E6C-AB9E3883F455}">
      <dsp:nvSpPr>
        <dsp:cNvPr id="0" name=""/>
        <dsp:cNvSpPr/>
      </dsp:nvSpPr>
      <dsp:spPr>
        <a:xfrm>
          <a:off x="0" y="10761"/>
          <a:ext cx="5008184" cy="9090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kern="1200" dirty="0"/>
            <a:t>Literacy, numeracy and life skills (where needed)</a:t>
          </a:r>
        </a:p>
      </dsp:txBody>
      <dsp:txXfrm>
        <a:off x="44375" y="55136"/>
        <a:ext cx="4919434" cy="820285"/>
      </dsp:txXfrm>
    </dsp:sp>
    <dsp:sp modelId="{A5E15D55-D46D-411F-9DC8-1695A6E8F610}">
      <dsp:nvSpPr>
        <dsp:cNvPr id="0" name=""/>
        <dsp:cNvSpPr/>
      </dsp:nvSpPr>
      <dsp:spPr>
        <a:xfrm>
          <a:off x="0" y="968756"/>
          <a:ext cx="5008184" cy="9090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kern="1200" dirty="0"/>
            <a:t>Employment-focused programmes that lead to </a:t>
          </a:r>
          <a:r>
            <a:rPr lang="en-GB" sz="1700" b="1" kern="1200" dirty="0"/>
            <a:t>real</a:t>
          </a:r>
          <a:r>
            <a:rPr lang="en-GB" sz="1700" b="0" kern="1200" dirty="0"/>
            <a:t> jobs</a:t>
          </a:r>
        </a:p>
      </dsp:txBody>
      <dsp:txXfrm>
        <a:off x="44375" y="1013131"/>
        <a:ext cx="4919434" cy="820285"/>
      </dsp:txXfrm>
    </dsp:sp>
    <dsp:sp modelId="{F123DCF4-B65A-4212-B242-10B272597FE2}">
      <dsp:nvSpPr>
        <dsp:cNvPr id="0" name=""/>
        <dsp:cNvSpPr/>
      </dsp:nvSpPr>
      <dsp:spPr>
        <a:xfrm>
          <a:off x="0" y="1926751"/>
          <a:ext cx="5008184" cy="9090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kern="1200" dirty="0"/>
            <a:t>Gaining work related qualifications, gaining employability skills including problem solving and self-management</a:t>
          </a:r>
        </a:p>
      </dsp:txBody>
      <dsp:txXfrm>
        <a:off x="44375" y="1971126"/>
        <a:ext cx="4919434" cy="820285"/>
      </dsp:txXfrm>
    </dsp:sp>
    <dsp:sp modelId="{775E979D-DD8A-448F-B2B6-0736EF8396A5}">
      <dsp:nvSpPr>
        <dsp:cNvPr id="0" name=""/>
        <dsp:cNvSpPr/>
      </dsp:nvSpPr>
      <dsp:spPr>
        <a:xfrm>
          <a:off x="0" y="2884746"/>
          <a:ext cx="5008184" cy="9090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/>
            <a:t>Work-related mentoring</a:t>
          </a:r>
          <a:endParaRPr lang="en-GB" sz="1700" b="0" kern="1200"/>
        </a:p>
      </dsp:txBody>
      <dsp:txXfrm>
        <a:off x="44375" y="2929121"/>
        <a:ext cx="4919434" cy="8202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71B63-6015-4761-A2D3-659CBEAAFBD5}">
      <dsp:nvSpPr>
        <dsp:cNvPr id="0" name=""/>
        <dsp:cNvSpPr/>
      </dsp:nvSpPr>
      <dsp:spPr>
        <a:xfrm>
          <a:off x="0" y="224703"/>
          <a:ext cx="4874043" cy="9476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/>
            <a:t>Approaches that aim to achieve long term housing solutions, rather than temporary or crisis solutions</a:t>
          </a:r>
        </a:p>
      </dsp:txBody>
      <dsp:txXfrm>
        <a:off x="46263" y="270966"/>
        <a:ext cx="4781517" cy="855173"/>
      </dsp:txXfrm>
    </dsp:sp>
    <dsp:sp modelId="{C74450C7-BB32-47AA-8030-3A32D908B061}">
      <dsp:nvSpPr>
        <dsp:cNvPr id="0" name=""/>
        <dsp:cNvSpPr/>
      </dsp:nvSpPr>
      <dsp:spPr>
        <a:xfrm>
          <a:off x="0" y="1224242"/>
          <a:ext cx="4874043" cy="9476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/>
            <a:t>Services which also address the causes of homelessness such as poor mental health, substance misuse, and lack of employment</a:t>
          </a:r>
        </a:p>
      </dsp:txBody>
      <dsp:txXfrm>
        <a:off x="46263" y="1270505"/>
        <a:ext cx="4781517" cy="855173"/>
      </dsp:txXfrm>
    </dsp:sp>
    <dsp:sp modelId="{8723F3A0-C380-4DAB-82F3-A15A1AED1ED6}">
      <dsp:nvSpPr>
        <dsp:cNvPr id="0" name=""/>
        <dsp:cNvSpPr/>
      </dsp:nvSpPr>
      <dsp:spPr>
        <a:xfrm>
          <a:off x="0" y="2223782"/>
          <a:ext cx="4874043" cy="9476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/>
            <a:t>Intensive case management help to secure accommodation or linking people to existing housing services</a:t>
          </a:r>
        </a:p>
      </dsp:txBody>
      <dsp:txXfrm>
        <a:off x="46263" y="2270045"/>
        <a:ext cx="4781517" cy="8551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D82EB-367D-4E9B-8A49-CAEC9A7075B1}">
      <dsp:nvSpPr>
        <dsp:cNvPr id="0" name=""/>
        <dsp:cNvSpPr/>
      </dsp:nvSpPr>
      <dsp:spPr>
        <a:xfrm>
          <a:off x="1156" y="0"/>
          <a:ext cx="2466140" cy="1461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No fixed abode, transient, or returning to a criminogenic neighbourhood</a:t>
          </a:r>
        </a:p>
      </dsp:txBody>
      <dsp:txXfrm>
        <a:off x="43954" y="42798"/>
        <a:ext cx="2380544" cy="1375635"/>
      </dsp:txXfrm>
    </dsp:sp>
    <dsp:sp modelId="{253AF07E-68B4-40D2-8922-1FDEC21707BF}">
      <dsp:nvSpPr>
        <dsp:cNvPr id="0" name=""/>
        <dsp:cNvSpPr/>
      </dsp:nvSpPr>
      <dsp:spPr>
        <a:xfrm>
          <a:off x="2714200" y="424814"/>
          <a:ext cx="523434" cy="611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714200" y="547134"/>
        <a:ext cx="366404" cy="366962"/>
      </dsp:txXfrm>
    </dsp:sp>
    <dsp:sp modelId="{1B489FBB-83AA-4AC7-B6F1-5CB3D4F318D6}">
      <dsp:nvSpPr>
        <dsp:cNvPr id="0" name=""/>
        <dsp:cNvSpPr/>
      </dsp:nvSpPr>
      <dsp:spPr>
        <a:xfrm>
          <a:off x="3454910" y="0"/>
          <a:ext cx="2466140" cy="1461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Finding and keeping suitable housing</a:t>
          </a:r>
        </a:p>
      </dsp:txBody>
      <dsp:txXfrm>
        <a:off x="3497708" y="42798"/>
        <a:ext cx="2380544" cy="13756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24E41-3BC9-49DE-AB6C-38B6B25FBFEE}">
      <dsp:nvSpPr>
        <dsp:cNvPr id="0" name=""/>
        <dsp:cNvSpPr/>
      </dsp:nvSpPr>
      <dsp:spPr>
        <a:xfrm>
          <a:off x="1654931" y="490332"/>
          <a:ext cx="3904766" cy="3904766"/>
        </a:xfrm>
        <a:prstGeom prst="blockArc">
          <a:avLst>
            <a:gd name="adj1" fmla="val 13113045"/>
            <a:gd name="adj2" fmla="val 16118310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DF89D-6028-478A-88F6-389E14CDBA64}">
      <dsp:nvSpPr>
        <dsp:cNvPr id="0" name=""/>
        <dsp:cNvSpPr/>
      </dsp:nvSpPr>
      <dsp:spPr>
        <a:xfrm>
          <a:off x="1620718" y="532047"/>
          <a:ext cx="3904766" cy="3904766"/>
        </a:xfrm>
        <a:prstGeom prst="blockArc">
          <a:avLst>
            <a:gd name="adj1" fmla="val 10084302"/>
            <a:gd name="adj2" fmla="val 13209933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E4218-34D8-468C-8B79-9D9960EC6DF6}">
      <dsp:nvSpPr>
        <dsp:cNvPr id="0" name=""/>
        <dsp:cNvSpPr/>
      </dsp:nvSpPr>
      <dsp:spPr>
        <a:xfrm>
          <a:off x="1606136" y="468406"/>
          <a:ext cx="3904766" cy="3904766"/>
        </a:xfrm>
        <a:prstGeom prst="blockArc">
          <a:avLst>
            <a:gd name="adj1" fmla="val 6847087"/>
            <a:gd name="adj2" fmla="val 9967048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92619-74AB-4A9A-9D57-84EB028F68EF}">
      <dsp:nvSpPr>
        <dsp:cNvPr id="0" name=""/>
        <dsp:cNvSpPr/>
      </dsp:nvSpPr>
      <dsp:spPr>
        <a:xfrm>
          <a:off x="1654500" y="490873"/>
          <a:ext cx="3904766" cy="3904766"/>
        </a:xfrm>
        <a:prstGeom prst="blockArc">
          <a:avLst>
            <a:gd name="adj1" fmla="val 3857143"/>
            <a:gd name="adj2" fmla="val 6942857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8B374-1FA0-4B1A-8CC2-A35795E8D1DC}">
      <dsp:nvSpPr>
        <dsp:cNvPr id="0" name=""/>
        <dsp:cNvSpPr/>
      </dsp:nvSpPr>
      <dsp:spPr>
        <a:xfrm>
          <a:off x="1654500" y="490873"/>
          <a:ext cx="3904766" cy="3904766"/>
        </a:xfrm>
        <a:prstGeom prst="blockArc">
          <a:avLst>
            <a:gd name="adj1" fmla="val 771429"/>
            <a:gd name="adj2" fmla="val 3857143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0927F5-25CD-4405-9B9C-4499B513FA2D}">
      <dsp:nvSpPr>
        <dsp:cNvPr id="0" name=""/>
        <dsp:cNvSpPr/>
      </dsp:nvSpPr>
      <dsp:spPr>
        <a:xfrm>
          <a:off x="1654500" y="490873"/>
          <a:ext cx="3904766" cy="3904766"/>
        </a:xfrm>
        <a:prstGeom prst="blockArc">
          <a:avLst>
            <a:gd name="adj1" fmla="val 19285714"/>
            <a:gd name="adj2" fmla="val 771429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374AE-9898-42ED-B598-E034391F3CFD}">
      <dsp:nvSpPr>
        <dsp:cNvPr id="0" name=""/>
        <dsp:cNvSpPr/>
      </dsp:nvSpPr>
      <dsp:spPr>
        <a:xfrm>
          <a:off x="1654086" y="490352"/>
          <a:ext cx="3904766" cy="3904766"/>
        </a:xfrm>
        <a:prstGeom prst="blockArc">
          <a:avLst>
            <a:gd name="adj1" fmla="val 16119829"/>
            <a:gd name="adj2" fmla="val 19286910"/>
            <a:gd name="adj3" fmla="val 39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D7038-27EA-4304-B51B-CF05EDC64C9F}">
      <dsp:nvSpPr>
        <dsp:cNvPr id="0" name=""/>
        <dsp:cNvSpPr/>
      </dsp:nvSpPr>
      <dsp:spPr>
        <a:xfrm>
          <a:off x="2619617" y="1599752"/>
          <a:ext cx="1974533" cy="1687008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These factors have been found to increase programme effectiveness </a:t>
          </a:r>
        </a:p>
      </dsp:txBody>
      <dsp:txXfrm>
        <a:off x="2908781" y="1846809"/>
        <a:ext cx="1396205" cy="1192894"/>
      </dsp:txXfrm>
    </dsp:sp>
    <dsp:sp modelId="{38296D78-258B-471E-90A5-3F7D4E6982D4}">
      <dsp:nvSpPr>
        <dsp:cNvPr id="0" name=""/>
        <dsp:cNvSpPr/>
      </dsp:nvSpPr>
      <dsp:spPr>
        <a:xfrm>
          <a:off x="2859668" y="-157203"/>
          <a:ext cx="1404324" cy="137231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Clear model of change</a:t>
          </a:r>
        </a:p>
      </dsp:txBody>
      <dsp:txXfrm>
        <a:off x="3065326" y="43768"/>
        <a:ext cx="993008" cy="970373"/>
      </dsp:txXfrm>
    </dsp:sp>
    <dsp:sp modelId="{5EA92BC7-EE00-4018-AD09-29AB9C29A030}">
      <dsp:nvSpPr>
        <dsp:cNvPr id="0" name=""/>
        <dsp:cNvSpPr/>
      </dsp:nvSpPr>
      <dsp:spPr>
        <a:xfrm>
          <a:off x="4401384" y="563551"/>
          <a:ext cx="1404324" cy="137231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Teach multiple skills especially social skills</a:t>
          </a:r>
        </a:p>
      </dsp:txBody>
      <dsp:txXfrm>
        <a:off x="4607042" y="764522"/>
        <a:ext cx="993008" cy="970373"/>
      </dsp:txXfrm>
    </dsp:sp>
    <dsp:sp modelId="{B05DC339-BE3E-4A7C-A948-611B6D0753F5}">
      <dsp:nvSpPr>
        <dsp:cNvPr id="0" name=""/>
        <dsp:cNvSpPr/>
      </dsp:nvSpPr>
      <dsp:spPr>
        <a:xfrm>
          <a:off x="4719964" y="2175640"/>
          <a:ext cx="1506454" cy="1387177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Motivate, engage and retain participants</a:t>
          </a:r>
        </a:p>
      </dsp:txBody>
      <dsp:txXfrm>
        <a:off x="4940579" y="2378787"/>
        <a:ext cx="1065224" cy="980883"/>
      </dsp:txXfrm>
    </dsp:sp>
    <dsp:sp modelId="{3D83345F-F3A1-4BA0-83DA-BB0582CFD7B3}">
      <dsp:nvSpPr>
        <dsp:cNvPr id="0" name=""/>
        <dsp:cNvSpPr/>
      </dsp:nvSpPr>
      <dsp:spPr>
        <a:xfrm>
          <a:off x="3735307" y="3481826"/>
          <a:ext cx="1404324" cy="137231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Continuous evaluation to learn and improve</a:t>
          </a:r>
        </a:p>
      </dsp:txBody>
      <dsp:txXfrm>
        <a:off x="3940965" y="3682797"/>
        <a:ext cx="993008" cy="970373"/>
      </dsp:txXfrm>
    </dsp:sp>
    <dsp:sp modelId="{DB6990AB-58AA-4F78-8FC6-BCD735687A13}">
      <dsp:nvSpPr>
        <dsp:cNvPr id="0" name=""/>
        <dsp:cNvSpPr/>
      </dsp:nvSpPr>
      <dsp:spPr>
        <a:xfrm>
          <a:off x="2074137" y="3481826"/>
          <a:ext cx="1404324" cy="137231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Use trained staff and ensure quality of delivery</a:t>
          </a:r>
        </a:p>
      </dsp:txBody>
      <dsp:txXfrm>
        <a:off x="2279795" y="3682797"/>
        <a:ext cx="993008" cy="970373"/>
      </dsp:txXfrm>
    </dsp:sp>
    <dsp:sp modelId="{CE7D1086-AD69-49A1-85CC-779073A1DB24}">
      <dsp:nvSpPr>
        <dsp:cNvPr id="0" name=""/>
        <dsp:cNvSpPr/>
      </dsp:nvSpPr>
      <dsp:spPr>
        <a:xfrm>
          <a:off x="997972" y="2193935"/>
          <a:ext cx="1404324" cy="137231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Focus on factors that predict reoffending</a:t>
          </a:r>
        </a:p>
      </dsp:txBody>
      <dsp:txXfrm>
        <a:off x="1203630" y="2394906"/>
        <a:ext cx="993008" cy="970373"/>
      </dsp:txXfrm>
    </dsp:sp>
    <dsp:sp modelId="{41C48B53-2C70-4061-98F3-8D1DF7B314DC}">
      <dsp:nvSpPr>
        <dsp:cNvPr id="0" name=""/>
        <dsp:cNvSpPr/>
      </dsp:nvSpPr>
      <dsp:spPr>
        <a:xfrm>
          <a:off x="1408060" y="563551"/>
          <a:ext cx="1404324" cy="137231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>
              <a:solidFill>
                <a:schemeClr val="tx1"/>
              </a:solidFill>
            </a:rPr>
            <a:t>Target medium or high risk offenders</a:t>
          </a:r>
        </a:p>
      </dsp:txBody>
      <dsp:txXfrm>
        <a:off x="1613718" y="764522"/>
        <a:ext cx="993008" cy="970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E344C-DC95-451E-9FB0-DC50A62450DE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0811A-4BAF-43D0-BE5D-ED5F18877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772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BCF51-6045-4E0C-8EE2-A9405FA194F6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83981-BBFD-4758-BFB4-5310714BF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42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60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826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891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73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12624-465B-44D6-B77F-8ED1F0897E5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433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226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92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CC123-7306-4F21-ABF1-E45FDE84FD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304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164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83981-BBFD-4758-BFB4-5310714BF0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594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0B695-DFAB-4E6C-9D82-794CECB0CE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2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3DE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E3DED1"/>
                </a:solidFill>
              </a:rPr>
              <a:pPr/>
              <a:t>‹#›</a:t>
            </a:fld>
            <a:endParaRPr lang="en-US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76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5522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71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908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0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08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6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4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8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3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323232"/>
                </a:solidFill>
              </a:rPr>
              <a:pPr/>
              <a:t>‹#›</a:t>
            </a:fld>
            <a:endParaRPr lang="en-US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0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6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4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323232"/>
                </a:solidFill>
              </a:rPr>
              <a:pPr/>
              <a:t>12/8/2020</a:t>
            </a:fld>
            <a:endParaRPr lang="en-US">
              <a:solidFill>
                <a:srgbClr val="32323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32323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4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Colors" Target="../diagrams/colors5.xml"/><Relationship Id="rId18" Type="http://schemas.openxmlformats.org/officeDocument/2006/relationships/diagramColors" Target="../diagrams/colors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diagramQuickStyle" Target="../diagrams/quickStyle5.xml"/><Relationship Id="rId17" Type="http://schemas.openxmlformats.org/officeDocument/2006/relationships/diagramQuickStyle" Target="../diagrams/quickStyle6.xml"/><Relationship Id="rId2" Type="http://schemas.openxmlformats.org/officeDocument/2006/relationships/notesSlide" Target="../notesSlides/notesSlide8.xml"/><Relationship Id="rId16" Type="http://schemas.openxmlformats.org/officeDocument/2006/relationships/diagramLayout" Target="../diagrams/layout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Layout" Target="../diagrams/layout5.xml"/><Relationship Id="rId5" Type="http://schemas.openxmlformats.org/officeDocument/2006/relationships/diagramQuickStyle" Target="../diagrams/quickStyle4.xml"/><Relationship Id="rId15" Type="http://schemas.openxmlformats.org/officeDocument/2006/relationships/diagramData" Target="../diagrams/data6.xml"/><Relationship Id="rId10" Type="http://schemas.openxmlformats.org/officeDocument/2006/relationships/diagramData" Target="../diagrams/data5.xml"/><Relationship Id="rId19" Type="http://schemas.microsoft.com/office/2007/relationships/diagramDrawing" Target="../diagrams/drawing6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8.svg"/><Relationship Id="rId14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13" Type="http://schemas.openxmlformats.org/officeDocument/2006/relationships/diagramColors" Target="../diagrams/colors8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7.xml"/><Relationship Id="rId12" Type="http://schemas.openxmlformats.org/officeDocument/2006/relationships/diagramQuickStyle" Target="../diagrams/quickStyle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11" Type="http://schemas.openxmlformats.org/officeDocument/2006/relationships/diagramLayout" Target="../diagrams/layout8.xml"/><Relationship Id="rId5" Type="http://schemas.openxmlformats.org/officeDocument/2006/relationships/diagramData" Target="../diagrams/data7.xml"/><Relationship Id="rId10" Type="http://schemas.openxmlformats.org/officeDocument/2006/relationships/diagramData" Target="../diagrams/data8.xml"/><Relationship Id="rId4" Type="http://schemas.openxmlformats.org/officeDocument/2006/relationships/image" Target="../media/image4.svg"/><Relationship Id="rId9" Type="http://schemas.microsoft.com/office/2007/relationships/diagramDrawing" Target="../diagrams/drawing7.xml"/><Relationship Id="rId14" Type="http://schemas.microsoft.com/office/2007/relationships/diagramDrawing" Target="../diagrams/drawin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5" y="718457"/>
            <a:ext cx="8596668" cy="2090057"/>
          </a:xfrm>
        </p:spPr>
        <p:txBody>
          <a:bodyPr/>
          <a:lstStyle/>
          <a:p>
            <a:r>
              <a:rPr lang="en-GB" sz="4800" dirty="0" smtClean="0"/>
              <a:t>Public Safety </a:t>
            </a:r>
            <a:r>
              <a:rPr lang="en-GB" dirty="0" smtClean="0"/>
              <a:t>– what can help?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77335" y="3886200"/>
            <a:ext cx="3306836" cy="150164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Dr Jo Bailey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8</a:t>
            </a:r>
            <a:r>
              <a:rPr lang="en-GB" baseline="30000" dirty="0" smtClean="0">
                <a:solidFill>
                  <a:schemeClr val="tx1"/>
                </a:solidFill>
              </a:rPr>
              <a:t>th</a:t>
            </a:r>
            <a:r>
              <a:rPr lang="en-GB" dirty="0" smtClean="0">
                <a:solidFill>
                  <a:schemeClr val="tx1"/>
                </a:solidFill>
              </a:rPr>
              <a:t> December 2020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94F00-DE91-405E-9FA5-5667412058A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55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xmlns="" id="{996ABE4D-2F61-4212-8DB1-F296D646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9D00B-C819-40E4-9983-3A6AB0420C47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91A1D969-D77B-4C69-8210-EDD54EAFD69F}"/>
              </a:ext>
            </a:extLst>
          </p:cNvPr>
          <p:cNvSpPr/>
          <p:nvPr/>
        </p:nvSpPr>
        <p:spPr>
          <a:xfrm>
            <a:off x="230827" y="1077619"/>
            <a:ext cx="3561922" cy="506142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CE4F06F-C43B-4EE2-AA6E-57D364FF465D}"/>
              </a:ext>
            </a:extLst>
          </p:cNvPr>
          <p:cNvSpPr/>
          <p:nvPr/>
        </p:nvSpPr>
        <p:spPr>
          <a:xfrm>
            <a:off x="400957" y="2100224"/>
            <a:ext cx="348766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Calibri" panose="020F0502020204030204"/>
              </a:rPr>
              <a:t>Programmes and interventions…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dirty="0"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Calibri" panose="020F0502020204030204"/>
              </a:rPr>
              <a:t>Provide sentencing options in the community and rehabilitative opportunities in prison.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dirty="0"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Calibri" panose="020F0502020204030204"/>
              </a:rPr>
              <a:t>Address four of the most predictive criminogenic needs:</a:t>
            </a:r>
          </a:p>
          <a:p>
            <a:pPr>
              <a:defRPr/>
            </a:pPr>
            <a:r>
              <a:rPr lang="en-GB" sz="1600" dirty="0"/>
              <a:t>1. Impulsivity and low self control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Calibri" panose="020F0502020204030204"/>
              </a:rPr>
              <a:t>2. Attitudes that support crime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>
                <a:latin typeface="Calibri" panose="020F0502020204030204"/>
              </a:rPr>
              <a:t>3.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Social networks involved in crime</a:t>
            </a:r>
          </a:p>
          <a:p>
            <a:pPr lvl="0">
              <a:defRPr/>
            </a:pPr>
            <a:r>
              <a:rPr lang="en-GB" sz="1600" dirty="0"/>
              <a:t>4. Poor family/marital relationships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E4EE0BF-D366-4F2B-8676-EA871F5BEECC}"/>
              </a:ext>
            </a:extLst>
          </p:cNvPr>
          <p:cNvSpPr txBox="1"/>
          <p:nvPr/>
        </p:nvSpPr>
        <p:spPr>
          <a:xfrm>
            <a:off x="124707" y="270358"/>
            <a:ext cx="11822329" cy="697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>
              <a:defRPr>
                <a:solidFill>
                  <a:schemeClr val="dk1"/>
                </a:solidFill>
              </a:defRPr>
            </a:lvl1pPr>
            <a:lvl2pPr marL="85725" lvl="1">
              <a:spcBef>
                <a:spcPts val="300"/>
              </a:spcBef>
              <a:spcAft>
                <a:spcPts val="0"/>
              </a:spcAft>
              <a:tabLst>
                <a:tab pos="7143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en-GB" sz="2000" b="1" dirty="0"/>
              <a:t>Programmes and interventions that help develop pro-social</a:t>
            </a:r>
          </a:p>
          <a:p>
            <a:pPr algn="ctr"/>
            <a:r>
              <a:rPr lang="en-GB" sz="2000" b="1" dirty="0"/>
              <a:t>Attitudes, Thinking, Behaviour and Relationships </a:t>
            </a:r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xmlns="" id="{D0BA65E5-6836-4B4E-A7FB-318F284F93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3260383"/>
              </p:ext>
            </p:extLst>
          </p:nvPr>
        </p:nvGraphicFramePr>
        <p:xfrm>
          <a:off x="4132509" y="1736519"/>
          <a:ext cx="7264834" cy="4696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706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2" b="31032"/>
          <a:stretch>
            <a:fillRect/>
          </a:stretch>
        </p:blipFill>
        <p:spPr bwMode="auto">
          <a:xfrm>
            <a:off x="623716" y="1246439"/>
            <a:ext cx="10169470" cy="5420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82219CAD-FA8E-9C40-A5E1-C873DE2EFE5E}"/>
              </a:ext>
            </a:extLst>
          </p:cNvPr>
          <p:cNvGraphicFramePr/>
          <p:nvPr>
            <p:extLst/>
          </p:nvPr>
        </p:nvGraphicFramePr>
        <p:xfrm>
          <a:off x="360219" y="424068"/>
          <a:ext cx="10640290" cy="798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4055FD4-E8F6-6A43-8F8A-4D31935CA87B}"/>
              </a:ext>
            </a:extLst>
          </p:cNvPr>
          <p:cNvSpPr/>
          <p:nvPr/>
        </p:nvSpPr>
        <p:spPr>
          <a:xfrm>
            <a:off x="196770" y="243068"/>
            <a:ext cx="11759878" cy="6423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38116" y="6396543"/>
            <a:ext cx="4114800" cy="365125"/>
          </a:xfrm>
        </p:spPr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3B278E-4E24-8D48-B459-E66ACF17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481" y="6301893"/>
            <a:ext cx="2743200" cy="365125"/>
          </a:xfrm>
        </p:spPr>
        <p:txBody>
          <a:bodyPr/>
          <a:lstStyle/>
          <a:p>
            <a:fld id="{5C281BC3-00FF-A246-9BD4-C1411CE61C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3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921" y="518881"/>
            <a:ext cx="804477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3200" b="1" dirty="0" smtClean="0">
                <a:solidFill>
                  <a:srgbClr val="002060"/>
                </a:solidFill>
                <a:latin typeface="Calibri Light" panose="020F0302020204030204"/>
              </a:rPr>
              <a:t>Building Strengths and Hope </a:t>
            </a:r>
          </a:p>
          <a:p>
            <a:pPr defTabSz="914400"/>
            <a:endParaRPr lang="en-GB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Letting people know you believe in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them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Encouraging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people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Managing people’s mistakes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discreetly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Modelling a helpful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approach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Getting people involved and taking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responsibility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Helping people develop skills and confidence so they feel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empowered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Facilitating people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in supporting </a:t>
            </a:r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each other and sharing </a:t>
            </a:r>
            <a:r>
              <a:rPr lang="en-GB" sz="2000" dirty="0" smtClean="0">
                <a:solidFill>
                  <a:srgbClr val="002060"/>
                </a:solidFill>
                <a:latin typeface="Calibri Light" panose="020F0302020204030204"/>
              </a:rPr>
              <a:t>experiences</a:t>
            </a:r>
          </a:p>
          <a:p>
            <a:pPr defTabSz="914400"/>
            <a:endParaRPr lang="en-GB" sz="2000" dirty="0">
              <a:solidFill>
                <a:srgbClr val="002060"/>
              </a:solidFill>
              <a:latin typeface="Calibri Light" panose="020F0302020204030204"/>
            </a:endParaRPr>
          </a:p>
          <a:p>
            <a:pPr defTabSz="914400"/>
            <a:r>
              <a:rPr lang="en-GB" sz="2000" dirty="0">
                <a:solidFill>
                  <a:srgbClr val="002060"/>
                </a:solidFill>
                <a:latin typeface="Calibri Light" panose="020F0302020204030204"/>
              </a:rPr>
              <a:t>• Helping people develop realistic goals</a:t>
            </a:r>
          </a:p>
        </p:txBody>
      </p:sp>
    </p:spTree>
    <p:extLst>
      <p:ext uri="{BB962C8B-B14F-4D97-AF65-F5344CB8AC3E}">
        <p14:creationId xmlns:p14="http://schemas.microsoft.com/office/powerpoint/2010/main" val="35916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listening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94F00-DE91-405E-9FA5-5667412058A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4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Approaches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4929" y="1600200"/>
            <a:ext cx="11443135" cy="4495800"/>
          </a:xfrm>
        </p:spPr>
        <p:txBody>
          <a:bodyPr>
            <a:normAutofit fontScale="92500"/>
          </a:bodyPr>
          <a:lstStyle/>
          <a:p>
            <a:r>
              <a:rPr lang="en-GB" sz="3200" b="1" dirty="0"/>
              <a:t>Risk Formulation: </a:t>
            </a:r>
            <a:r>
              <a:rPr lang="en-GB" sz="3200" dirty="0" smtClean="0"/>
              <a:t>integrating </a:t>
            </a:r>
            <a:r>
              <a:rPr lang="en-GB" sz="3200" dirty="0"/>
              <a:t>and organising separate risk factors into a </a:t>
            </a:r>
            <a:r>
              <a:rPr lang="en-GB" sz="3200" dirty="0" smtClean="0"/>
              <a:t>meaningful </a:t>
            </a:r>
            <a:r>
              <a:rPr lang="en-GB" sz="3200" dirty="0"/>
              <a:t>framework that explains a person’s </a:t>
            </a:r>
            <a:r>
              <a:rPr lang="en-GB" sz="3200" dirty="0" smtClean="0"/>
              <a:t>offending. </a:t>
            </a:r>
            <a:r>
              <a:rPr lang="en-GB" sz="3200" dirty="0"/>
              <a:t>It provides the information base for risk management. </a:t>
            </a:r>
          </a:p>
          <a:p>
            <a:r>
              <a:rPr lang="en-GB" sz="3200" b="1" dirty="0" smtClean="0"/>
              <a:t>Risk </a:t>
            </a:r>
            <a:r>
              <a:rPr lang="en-GB" sz="3200" b="1" dirty="0"/>
              <a:t>Management: </a:t>
            </a:r>
            <a:r>
              <a:rPr lang="en-GB" sz="3200" dirty="0"/>
              <a:t>Aims to minimise the likelihood of adverse </a:t>
            </a:r>
            <a:r>
              <a:rPr lang="en-GB" sz="3200" dirty="0" smtClean="0"/>
              <a:t>events, to </a:t>
            </a:r>
            <a:r>
              <a:rPr lang="en-GB" sz="3200" dirty="0"/>
              <a:t>achieve the best possible outcome, and deliver safe, appropriate, effective care</a:t>
            </a:r>
            <a:r>
              <a:rPr lang="en-GB" sz="3200" dirty="0" smtClean="0"/>
              <a:t>.</a:t>
            </a:r>
          </a:p>
          <a:p>
            <a:r>
              <a:rPr lang="en-GB" sz="3200" dirty="0"/>
              <a:t>V</a:t>
            </a:r>
            <a:r>
              <a:rPr lang="en-GB" sz="3200" dirty="0" smtClean="0"/>
              <a:t>iew </a:t>
            </a:r>
            <a:r>
              <a:rPr lang="en-GB" sz="3200" dirty="0"/>
              <a:t>risk as an </a:t>
            </a:r>
            <a:r>
              <a:rPr lang="en-GB" sz="3200" b="1" dirty="0"/>
              <a:t>ongoing, changing entity</a:t>
            </a:r>
            <a:r>
              <a:rPr lang="en-GB" sz="3200" dirty="0"/>
              <a:t>, rather than one in which one-time, yes/no predictions would be </a:t>
            </a:r>
            <a:r>
              <a:rPr lang="en-GB" sz="3200" dirty="0" smtClean="0"/>
              <a:t>appropriate</a:t>
            </a:r>
          </a:p>
          <a:p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6D94F00-DE91-405E-9FA5-5667412058A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23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Risk </a:t>
            </a:r>
            <a:r>
              <a:rPr lang="en-GB" sz="3600" dirty="0" smtClean="0"/>
              <a:t>Assessment</a:t>
            </a:r>
            <a:endParaRPr lang="en-GB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Static vs Dynamic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2600" dirty="0"/>
              <a:t>Static factors generally don’t change over time.</a:t>
            </a:r>
          </a:p>
          <a:p>
            <a:endParaRPr lang="en-GB" sz="2600" dirty="0"/>
          </a:p>
          <a:p>
            <a:r>
              <a:rPr lang="en-GB" sz="2600" dirty="0"/>
              <a:t>Dynamic variables are amenable to change.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en-GB" sz="2600" dirty="0"/>
              <a:t>The earlier prediction-focused approach was mainly based on research linked to static factors.</a:t>
            </a:r>
          </a:p>
          <a:p>
            <a:endParaRPr lang="en-GB" sz="2600" dirty="0"/>
          </a:p>
          <a:p>
            <a:r>
              <a:rPr lang="en-GB" sz="2600" dirty="0"/>
              <a:t>Dynamic variables are of particular interest when looking at risk reduction.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Development in Approach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Generation – unstructured clinical judgement</a:t>
            </a:r>
          </a:p>
          <a:p>
            <a:endParaRPr lang="en-GB" dirty="0"/>
          </a:p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Generation – actuarial / static </a:t>
            </a:r>
            <a:r>
              <a:rPr lang="en-GB" dirty="0" smtClean="0"/>
              <a:t>assessments</a:t>
            </a:r>
            <a:endParaRPr lang="en-GB" dirty="0"/>
          </a:p>
          <a:p>
            <a:pPr>
              <a:buNone/>
            </a:pPr>
            <a:endParaRPr lang="en-GB" dirty="0"/>
          </a:p>
          <a:p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Generation – structured professional judgement (SPJ); e.g. SARA, HCR-20</a:t>
            </a:r>
            <a:r>
              <a:rPr lang="en-GB" baseline="30000" dirty="0"/>
              <a:t>V2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4</a:t>
            </a:r>
            <a:r>
              <a:rPr lang="en-GB" baseline="30000" dirty="0"/>
              <a:t>th</a:t>
            </a:r>
            <a:r>
              <a:rPr lang="en-GB" dirty="0"/>
              <a:t> Generation – structured professional judgement with a greater focus on risk management and future planning; e.g. RSVP, HCR-20</a:t>
            </a:r>
            <a:r>
              <a:rPr lang="en-GB" baseline="30000" dirty="0"/>
              <a:t>V3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6D94F00-DE91-405E-9FA5-5667412058A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11200" y="6221186"/>
            <a:ext cx="1120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Risk assessment is not infallible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216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5642" y="688770"/>
            <a:ext cx="3158836" cy="2113807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Risk Need </a:t>
            </a:r>
            <a:r>
              <a:rPr lang="en-GB" dirty="0" err="1" smtClean="0">
                <a:solidFill>
                  <a:schemeClr val="bg1"/>
                </a:solidFill>
              </a:rPr>
              <a:t>Responsivity</a:t>
            </a:r>
            <a:endParaRPr lang="en-GB" dirty="0" smtClean="0">
              <a:solidFill>
                <a:schemeClr val="bg1"/>
              </a:solidFill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(RNR)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12083" y="4476997"/>
            <a:ext cx="2873829" cy="2196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Good Lives Model </a:t>
            </a:r>
            <a:br>
              <a:rPr lang="en-GB" dirty="0" smtClean="0"/>
            </a:br>
            <a:r>
              <a:rPr lang="en-GB" dirty="0" smtClean="0"/>
              <a:t>(GLM)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24395" y="4108862"/>
            <a:ext cx="3135085" cy="2422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Positive Psychology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700155" y="237507"/>
            <a:ext cx="2992582" cy="21138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Desistance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978233" y="3051958"/>
            <a:ext cx="3443844" cy="1223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Different </a:t>
            </a:r>
            <a:r>
              <a:rPr lang="en-GB" sz="2800" dirty="0" smtClean="0">
                <a:solidFill>
                  <a:schemeClr val="tx1"/>
                </a:solidFill>
              </a:rPr>
              <a:t>lens </a:t>
            </a:r>
            <a:r>
              <a:rPr lang="en-GB" sz="2800" dirty="0" smtClean="0">
                <a:solidFill>
                  <a:schemeClr val="tx1"/>
                </a:solidFill>
              </a:rPr>
              <a:t>for the same issue?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3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62527726"/>
              </p:ext>
            </p:extLst>
          </p:nvPr>
        </p:nvGraphicFramePr>
        <p:xfrm>
          <a:off x="196770" y="424665"/>
          <a:ext cx="11157030" cy="117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650C2CF-F974-C344-B0EE-DD9020542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1361" y="6251053"/>
            <a:ext cx="2743200" cy="365125"/>
          </a:xfrm>
        </p:spPr>
        <p:txBody>
          <a:bodyPr/>
          <a:lstStyle/>
          <a:p>
            <a:fld id="{5C281BC3-00FF-A246-9BD4-C1411CE61C65}" type="slidenum">
              <a:rPr lang="en-US" smtClean="0"/>
              <a:t>5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D671D8D-4394-244A-A55D-03FFBE87E7DD}"/>
              </a:ext>
            </a:extLst>
          </p:cNvPr>
          <p:cNvSpPr/>
          <p:nvPr/>
        </p:nvSpPr>
        <p:spPr>
          <a:xfrm>
            <a:off x="196770" y="243068"/>
            <a:ext cx="11759878" cy="6423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361702" y="1776398"/>
            <a:ext cx="3672444" cy="2678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Punishment</a:t>
            </a:r>
            <a:r>
              <a:rPr lang="en-GB" sz="1600" dirty="0" smtClean="0"/>
              <a:t> – services or interventions based on punishment, have the </a:t>
            </a:r>
            <a:r>
              <a:rPr lang="en-GB" sz="1600" dirty="0"/>
              <a:t>notion that </a:t>
            </a:r>
            <a:r>
              <a:rPr lang="en-GB" sz="1600" dirty="0" smtClean="0"/>
              <a:t>people </a:t>
            </a:r>
            <a:r>
              <a:rPr lang="en-GB" sz="1600" dirty="0"/>
              <a:t>will avoid committing crimes if they understand the </a:t>
            </a:r>
            <a:r>
              <a:rPr lang="en-GB" sz="1600" dirty="0" smtClean="0"/>
              <a:t>negative </a:t>
            </a:r>
            <a:r>
              <a:rPr lang="en-GB" sz="1600" dirty="0"/>
              <a:t>consequences of offending, or to </a:t>
            </a:r>
            <a:r>
              <a:rPr lang="en-GB" sz="1600" dirty="0" smtClean="0"/>
              <a:t>avoid </a:t>
            </a:r>
            <a:r>
              <a:rPr lang="en-GB" sz="1600" dirty="0"/>
              <a:t>increasingly onerous </a:t>
            </a:r>
            <a:r>
              <a:rPr lang="en-GB" sz="1600" dirty="0" smtClean="0"/>
              <a:t>punishment have been shown repeatedly to fail to reduce reoffending</a:t>
            </a:r>
            <a:endParaRPr lang="en-GB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2024813"/>
            <a:ext cx="2250374" cy="3103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Deterrence</a:t>
            </a:r>
            <a:r>
              <a:rPr lang="en-GB" sz="1600" dirty="0" smtClean="0"/>
              <a:t> – scared straight approaches which aim to deter by showing people what will happen to them don’t work and in some cases increase likelihood</a:t>
            </a:r>
            <a:endParaRPr lang="en-GB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7688275" y="4296793"/>
            <a:ext cx="4116286" cy="2008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Discipline </a:t>
            </a:r>
            <a:r>
              <a:rPr lang="en-GB" sz="1600" dirty="0" smtClean="0"/>
              <a:t>– teaching discipline through military style </a:t>
            </a:r>
            <a:r>
              <a:rPr lang="en-GB" sz="1600" dirty="0" err="1" smtClean="0"/>
              <a:t>bootcamps</a:t>
            </a:r>
            <a:r>
              <a:rPr lang="en-GB" sz="1600" dirty="0" smtClean="0"/>
              <a:t> without other strengths approaches does not work </a:t>
            </a:r>
            <a:endParaRPr lang="en-GB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1464045" y="5208814"/>
            <a:ext cx="5214341" cy="1013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Insight oriented </a:t>
            </a:r>
            <a:r>
              <a:rPr lang="en-GB" sz="1600" dirty="0" smtClean="0"/>
              <a:t>– focus on increasing insight/awareness such as victim awareness do not have an impact</a:t>
            </a:r>
            <a:endParaRPr lang="en-GB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7688275" y="1880847"/>
            <a:ext cx="4076137" cy="17665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Simply </a:t>
            </a:r>
            <a:r>
              <a:rPr lang="en-GB" dirty="0" smtClean="0"/>
              <a:t>facilitating access </a:t>
            </a:r>
            <a:r>
              <a:rPr lang="en-GB" sz="1600" dirty="0" smtClean="0"/>
              <a:t>to employment </a:t>
            </a:r>
            <a:r>
              <a:rPr lang="en-GB" sz="1600" dirty="0" err="1" smtClean="0"/>
              <a:t>etc</a:t>
            </a:r>
            <a:r>
              <a:rPr lang="en-GB" sz="1600" dirty="0" smtClean="0"/>
              <a:t> without building the skills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0628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/>
          </p:nvPr>
        </p:nvGraphicFramePr>
        <p:xfrm>
          <a:off x="838200" y="365125"/>
          <a:ext cx="8103919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53263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906" y="0"/>
            <a:ext cx="2478275" cy="333706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825403" cy="353960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731" y="2938232"/>
            <a:ext cx="2428175" cy="39197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60983" y="3262676"/>
            <a:ext cx="2489618" cy="35752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23414" y="1306286"/>
            <a:ext cx="3037115" cy="415498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sz="2400" b="1" dirty="0" smtClean="0">
                <a:latin typeface="Calibri" panose="020F0502020204030204" pitchFamily="34" charset="0"/>
              </a:rPr>
              <a:t>7 Pathways</a:t>
            </a:r>
            <a:r>
              <a:rPr lang="en-GB" sz="2400" b="1" dirty="0" smtClean="0">
                <a:latin typeface="Calibri" panose="020F0502020204030204" pitchFamily="34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Accommodation</a:t>
            </a:r>
            <a:endParaRPr lang="en-GB" sz="2400" b="1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Education Training and Employment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Health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Drugs &amp; Alcohol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Finance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Children and Families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Attitudes Thinking and Behaviour</a:t>
            </a:r>
          </a:p>
        </p:txBody>
      </p:sp>
    </p:spTree>
    <p:extLst>
      <p:ext uri="{BB962C8B-B14F-4D97-AF65-F5344CB8AC3E}">
        <p14:creationId xmlns:p14="http://schemas.microsoft.com/office/powerpoint/2010/main" val="223521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167BC3BE-C50F-4826-B6F5-3BED8CC7E2E1}"/>
              </a:ext>
            </a:extLst>
          </p:cNvPr>
          <p:cNvGraphicFramePr/>
          <p:nvPr>
            <p:extLst/>
          </p:nvPr>
        </p:nvGraphicFramePr>
        <p:xfrm>
          <a:off x="838200" y="365126"/>
          <a:ext cx="5045765" cy="774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Graphic 10" descr="Programmer">
            <a:extLst>
              <a:ext uri="{FF2B5EF4-FFF2-40B4-BE49-F238E27FC236}">
                <a16:creationId xmlns:a16="http://schemas.microsoft.com/office/drawing/2014/main" xmlns="" id="{C5B530F4-3F96-4DB5-9855-2DB55B88BB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724680" y="-696021"/>
            <a:ext cx="7800010" cy="7800010"/>
          </a:xfrm>
          <a:prstGeom prst="rect">
            <a:avLst/>
          </a:prstGeom>
        </p:spPr>
      </p:pic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xmlns="" id="{E9C9CA04-DAA2-422C-8B0C-FFCAC1F7D0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6911713"/>
              </p:ext>
            </p:extLst>
          </p:nvPr>
        </p:nvGraphicFramePr>
        <p:xfrm>
          <a:off x="1335985" y="976519"/>
          <a:ext cx="8722416" cy="1767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2CDB2FFE-BCE5-4A2A-BE4C-8B8E19F51645}"/>
              </a:ext>
            </a:extLst>
          </p:cNvPr>
          <p:cNvGraphicFramePr/>
          <p:nvPr>
            <p:extLst/>
          </p:nvPr>
        </p:nvGraphicFramePr>
        <p:xfrm>
          <a:off x="6725222" y="2749327"/>
          <a:ext cx="5008184" cy="3804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1A94744-2EEB-4C1C-BEB8-D66F519D48A5}"/>
              </a:ext>
            </a:extLst>
          </p:cNvPr>
          <p:cNvSpPr/>
          <p:nvPr/>
        </p:nvSpPr>
        <p:spPr>
          <a:xfrm>
            <a:off x="23049" y="3058498"/>
            <a:ext cx="64491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  job on release you are less likely to reoffend (by 5-9 percentage points)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Vocational/education/work training in prison can have a significant impact on reoffending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For women, unemployment is one of the </a:t>
            </a:r>
            <a:r>
              <a:rPr lang="en-GB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areas 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most predictive of reoffending </a:t>
            </a:r>
            <a:endParaRPr lang="en-GB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 matters </a:t>
            </a:r>
            <a:r>
              <a:rPr lang="en-GB" dirty="0"/>
              <a:t>that employment is appropriate and meaningful and it gives you a sense of achievement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Your attitudes toward employment (such as a willingness to take a poorly paid job and use this as a stepping stone) makes a difference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Stability of employment is also important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F3733C5-4628-471A-B75E-1998A9DB8F6C}"/>
              </a:ext>
            </a:extLst>
          </p:cNvPr>
          <p:cNvSpPr txBox="1"/>
          <p:nvPr/>
        </p:nvSpPr>
        <p:spPr>
          <a:xfrm>
            <a:off x="10329948" y="801206"/>
            <a:ext cx="1862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Moderate evidence; promising approaches include: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17A1A48-DB17-4787-B894-D96EBBACF542}"/>
              </a:ext>
            </a:extLst>
          </p:cNvPr>
          <p:cNvSpPr txBox="1"/>
          <p:nvPr/>
        </p:nvSpPr>
        <p:spPr>
          <a:xfrm>
            <a:off x="1611602" y="2715267"/>
            <a:ext cx="4258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Unstable or poor quality  work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691B1EA-10B5-4D38-9BE1-3CA17FBCAE21}"/>
              </a:ext>
            </a:extLst>
          </p:cNvPr>
          <p:cNvSpPr txBox="1"/>
          <p:nvPr/>
        </p:nvSpPr>
        <p:spPr>
          <a:xfrm>
            <a:off x="115613" y="1385226"/>
            <a:ext cx="15165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Unable to deal with stress and challenges of work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95FAB73-B12F-4463-8FF7-655B8CB8B53C}"/>
              </a:ext>
            </a:extLst>
          </p:cNvPr>
          <p:cNvSpPr txBox="1"/>
          <p:nvPr/>
        </p:nvSpPr>
        <p:spPr>
          <a:xfrm>
            <a:off x="73750" y="79438"/>
            <a:ext cx="3151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Limited experience of work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8209506-8791-4509-8ED2-66D85F7359D2}"/>
              </a:ext>
            </a:extLst>
          </p:cNvPr>
          <p:cNvSpPr txBox="1"/>
          <p:nvPr/>
        </p:nvSpPr>
        <p:spPr>
          <a:xfrm>
            <a:off x="1082660" y="468699"/>
            <a:ext cx="2460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Convictions a barrier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73273C1B-D861-452F-AB72-1CAA7352A001}"/>
              </a:ext>
            </a:extLst>
          </p:cNvPr>
          <p:cNvGrpSpPr/>
          <p:nvPr/>
        </p:nvGrpSpPr>
        <p:grpSpPr>
          <a:xfrm>
            <a:off x="3511431" y="132021"/>
            <a:ext cx="5045765" cy="769859"/>
            <a:chOff x="0" y="2350"/>
            <a:chExt cx="5045765" cy="76985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xmlns="" id="{F0A322D5-3E68-4DD3-9EC4-D140735C2268}"/>
                </a:ext>
              </a:extLst>
            </p:cNvPr>
            <p:cNvSpPr/>
            <p:nvPr/>
          </p:nvSpPr>
          <p:spPr>
            <a:xfrm>
              <a:off x="0" y="2350"/>
              <a:ext cx="5045765" cy="769859"/>
            </a:xfrm>
            <a:prstGeom prst="roundRect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: Rounded Corners 4">
              <a:extLst>
                <a:ext uri="{FF2B5EF4-FFF2-40B4-BE49-F238E27FC236}">
                  <a16:creationId xmlns:a16="http://schemas.microsoft.com/office/drawing/2014/main" xmlns="" id="{80AB8FC3-F098-4E4B-A1C3-6A5F7EDFA7F1}"/>
                </a:ext>
              </a:extLst>
            </p:cNvPr>
            <p:cNvSpPr txBox="1"/>
            <p:nvPr/>
          </p:nvSpPr>
          <p:spPr>
            <a:xfrm>
              <a:off x="37581" y="39931"/>
              <a:ext cx="4970603" cy="69469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3200" b="1" kern="1200" dirty="0"/>
                <a:t>Employment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86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House">
            <a:extLst>
              <a:ext uri="{FF2B5EF4-FFF2-40B4-BE49-F238E27FC236}">
                <a16:creationId xmlns:a16="http://schemas.microsoft.com/office/drawing/2014/main" xmlns="" id="{51EADC22-CE15-43A3-9EA4-21315A3547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146963" y="2272251"/>
            <a:ext cx="3658111" cy="3658111"/>
          </a:xfr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3DD6461-FE2E-4056-82B4-5015B1B5D5E5}"/>
              </a:ext>
            </a:extLst>
          </p:cNvPr>
          <p:cNvGrpSpPr/>
          <p:nvPr/>
        </p:nvGrpSpPr>
        <p:grpSpPr>
          <a:xfrm>
            <a:off x="3579686" y="66599"/>
            <a:ext cx="5045765" cy="769859"/>
            <a:chOff x="0" y="2350"/>
            <a:chExt cx="5045765" cy="769859"/>
          </a:xfrm>
          <a:solidFill>
            <a:schemeClr val="accent1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37015B35-E833-48E1-AE05-A34AB4308F6D}"/>
                </a:ext>
              </a:extLst>
            </p:cNvPr>
            <p:cNvSpPr/>
            <p:nvPr/>
          </p:nvSpPr>
          <p:spPr>
            <a:xfrm>
              <a:off x="0" y="2350"/>
              <a:ext cx="5045765" cy="769859"/>
            </a:xfrm>
            <a:prstGeom prst="roundRect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xmlns="" id="{9BC08377-8666-4253-8954-FC3DB79CD9AB}"/>
                </a:ext>
              </a:extLst>
            </p:cNvPr>
            <p:cNvSpPr txBox="1"/>
            <p:nvPr/>
          </p:nvSpPr>
          <p:spPr>
            <a:xfrm>
              <a:off x="37581" y="39931"/>
              <a:ext cx="4970603" cy="69469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3200" b="1" kern="1200" dirty="0"/>
                <a:t>Accommodation</a:t>
              </a:r>
            </a:p>
          </p:txBody>
        </p:sp>
      </p:grp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2AF32514-A66F-45AB-91FA-693A7D7A6159}"/>
              </a:ext>
            </a:extLst>
          </p:cNvPr>
          <p:cNvGraphicFramePr/>
          <p:nvPr>
            <p:extLst/>
          </p:nvPr>
        </p:nvGraphicFramePr>
        <p:xfrm>
          <a:off x="6980970" y="2750220"/>
          <a:ext cx="4874043" cy="3396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xmlns="" id="{F0D1644F-BCE9-4549-8C5B-D0AD58A2BF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8710542"/>
              </p:ext>
            </p:extLst>
          </p:nvPr>
        </p:nvGraphicFramePr>
        <p:xfrm>
          <a:off x="3492580" y="913857"/>
          <a:ext cx="5921051" cy="1461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9092930-2BC1-4A9B-9DC5-EC9E1F51ACA6}"/>
              </a:ext>
            </a:extLst>
          </p:cNvPr>
          <p:cNvSpPr txBox="1"/>
          <p:nvPr/>
        </p:nvSpPr>
        <p:spPr>
          <a:xfrm>
            <a:off x="1511749" y="683370"/>
            <a:ext cx="2086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Sleeping rough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174DDB0-4FEA-46B7-8C02-C98E2D4D7F6E}"/>
              </a:ext>
            </a:extLst>
          </p:cNvPr>
          <p:cNvSpPr txBox="1"/>
          <p:nvPr/>
        </p:nvSpPr>
        <p:spPr>
          <a:xfrm>
            <a:off x="68744" y="193398"/>
            <a:ext cx="2328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In emergency hostel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F25DE1C-2A7B-4E51-A90C-16D0725A7B8C}"/>
              </a:ext>
            </a:extLst>
          </p:cNvPr>
          <p:cNvSpPr txBox="1"/>
          <p:nvPr/>
        </p:nvSpPr>
        <p:spPr>
          <a:xfrm>
            <a:off x="2122513" y="267310"/>
            <a:ext cx="2086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Squatting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93090D7-6557-4840-ADF1-457B84FC0491}"/>
              </a:ext>
            </a:extLst>
          </p:cNvPr>
          <p:cNvSpPr txBox="1"/>
          <p:nvPr/>
        </p:nvSpPr>
        <p:spPr>
          <a:xfrm>
            <a:off x="36087" y="1061750"/>
            <a:ext cx="2477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In </a:t>
            </a:r>
            <a:r>
              <a:rPr lang="en-GB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B&amp;B</a:t>
            </a:r>
            <a:endParaRPr lang="en-GB" sz="2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5489DD1-2BBB-4C9F-8B06-D8542832BEE3}"/>
              </a:ext>
            </a:extLst>
          </p:cNvPr>
          <p:cNvSpPr txBox="1"/>
          <p:nvPr/>
        </p:nvSpPr>
        <p:spPr>
          <a:xfrm>
            <a:off x="0" y="1674383"/>
            <a:ext cx="2902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Living in intolerable physical conditions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784013D-4398-416C-B3BB-D98F7FBDEA10}"/>
              </a:ext>
            </a:extLst>
          </p:cNvPr>
          <p:cNvSpPr txBox="1"/>
          <p:nvPr/>
        </p:nvSpPr>
        <p:spPr>
          <a:xfrm>
            <a:off x="68744" y="2475033"/>
            <a:ext cx="6802764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You are more likely to be homeless if you are in prison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Accommodation problems are worse if you have a drug/alcohol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And worse if you’ve been sentenced before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The first 6 months out are particularly important for long term housing</a:t>
            </a:r>
          </a:p>
          <a:p>
            <a:endParaRPr lang="en-GB" sz="1700" dirty="0"/>
          </a:p>
          <a:p>
            <a:r>
              <a:rPr lang="en-GB" sz="1700" b="1" dirty="0"/>
              <a:t>Reoffending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You are more likely to reoffend if homeless before custody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And if you need help with accommodation on release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‘Half-way houses’ may reduce reoffending but not if they reinforce criminal identities </a:t>
            </a:r>
          </a:p>
          <a:p>
            <a:endParaRPr lang="en-GB" sz="1700" dirty="0"/>
          </a:p>
          <a:p>
            <a:r>
              <a:rPr lang="en-GB" sz="17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11F2901-1FBB-4D2F-8E07-A0A4896D113D}"/>
              </a:ext>
            </a:extLst>
          </p:cNvPr>
          <p:cNvSpPr txBox="1"/>
          <p:nvPr/>
        </p:nvSpPr>
        <p:spPr>
          <a:xfrm>
            <a:off x="6980970" y="2290367"/>
            <a:ext cx="535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Limited evidence but promising approaches may be: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31D3547-DA42-4084-9DE4-596CCF8F7BF0}"/>
              </a:ext>
            </a:extLst>
          </p:cNvPr>
          <p:cNvSpPr txBox="1"/>
          <p:nvPr/>
        </p:nvSpPr>
        <p:spPr>
          <a:xfrm>
            <a:off x="1406049" y="1228359"/>
            <a:ext cx="2086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Unsafe</a:t>
            </a:r>
          </a:p>
        </p:txBody>
      </p:sp>
    </p:spTree>
    <p:extLst>
      <p:ext uri="{BB962C8B-B14F-4D97-AF65-F5344CB8AC3E}">
        <p14:creationId xmlns:p14="http://schemas.microsoft.com/office/powerpoint/2010/main" val="17690494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1713</TotalTime>
  <Words>982</Words>
  <Application>Microsoft Office PowerPoint</Application>
  <PresentationFormat>Widescreen</PresentationFormat>
  <Paragraphs>151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Trebuchet MS</vt:lpstr>
      <vt:lpstr>Wingdings 3</vt:lpstr>
      <vt:lpstr>Facet</vt:lpstr>
      <vt:lpstr>Public Safety – what can help?</vt:lpstr>
      <vt:lpstr>Risk Approaches</vt:lpstr>
      <vt:lpstr> Risk 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listening</vt:lpstr>
    </vt:vector>
  </TitlesOfParts>
  <Company>MOJ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HCR-20 V3 Training</dc:title>
  <dc:creator>Johnson, Karen [HMPS]</dc:creator>
  <cp:lastModifiedBy>Bailey, Jo [NOMS]</cp:lastModifiedBy>
  <cp:revision>130</cp:revision>
  <cp:lastPrinted>2017-10-10T14:19:27Z</cp:lastPrinted>
  <dcterms:created xsi:type="dcterms:W3CDTF">2017-06-19T07:55:10Z</dcterms:created>
  <dcterms:modified xsi:type="dcterms:W3CDTF">2020-12-08T14:27:45Z</dcterms:modified>
</cp:coreProperties>
</file>