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67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72123" autoAdjust="0"/>
  </p:normalViewPr>
  <p:slideViewPr>
    <p:cSldViewPr>
      <p:cViewPr varScale="1">
        <p:scale>
          <a:sx n="76" d="100"/>
          <a:sy n="76" d="100"/>
        </p:scale>
        <p:origin x="-25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62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9086C-1C6B-4353-BCA9-44C891778D1E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D10B9-366B-4752-BC82-058F9055A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957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D10B9-366B-4752-BC82-058F9055AFA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206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D10B9-366B-4752-BC82-058F9055AFA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440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D10B9-366B-4752-BC82-058F9055AFA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388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Crewe, B. (2011) ‘Depth, Weight, Tightness: Revisiting the Pains of Imprisonment, </a:t>
            </a:r>
            <a:r>
              <a:rPr lang="en-GB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Punishment &amp; Society </a:t>
            </a:r>
            <a:r>
              <a:rPr lang="en-GB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(5): 509–529.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D10B9-366B-4752-BC82-058F9055AFA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663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Parsons, K. (2019)</a:t>
            </a:r>
            <a:r>
              <a:rPr lang="en-GB" baseline="0" dirty="0" smtClean="0"/>
              <a:t> </a:t>
            </a:r>
            <a:r>
              <a:rPr lang="en-GB" dirty="0" smtClean="0"/>
              <a:t> ‘The Process of Recall: What Do Those on Licence Expect?’, </a:t>
            </a:r>
            <a:r>
              <a:rPr lang="en-GB" i="1" dirty="0" smtClean="0"/>
              <a:t>Probation Quarterly</a:t>
            </a:r>
            <a:r>
              <a:rPr lang="en-GB" i="0" baseline="0" dirty="0" smtClean="0"/>
              <a:t> </a:t>
            </a:r>
            <a:r>
              <a:rPr lang="en-GB" b="1" i="0" baseline="0" dirty="0" smtClean="0"/>
              <a:t>12</a:t>
            </a:r>
            <a:r>
              <a:rPr lang="en-GB" b="0" i="0" baseline="0" dirty="0" smtClean="0"/>
              <a:t>:</a:t>
            </a:r>
            <a:r>
              <a:rPr lang="en-GB" b="1" i="0" baseline="0" dirty="0" smtClean="0"/>
              <a:t> </a:t>
            </a:r>
            <a:r>
              <a:rPr lang="en-GB" b="0" i="0" baseline="0" dirty="0" smtClean="0"/>
              <a:t>20 – 22.</a:t>
            </a:r>
          </a:p>
          <a:p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recent US study, r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emarkably, those on supervision had a much lower self-reported crime rate than those who were unsupervised, but were reincarcerated  twice as often (Western 2018: 127). It is no doubt for these reason that this study found that being supervised was one of the strongest predictors of a return to custody (second only to relapse into substance misuse.) Western, B. (2018)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Homeward: Life in the Year After Prison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 New York: Russell Sage.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D10B9-366B-4752-BC82-058F9055AFA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715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Loader, I. (2011) ‘Playing with Fire? Democracy and the Emotions of Crime and Punishment’ in Susan Karstedt, Ian Loader and Heather Strang (eds.)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Emotions, Crime and Justice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Oxford: Hart.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D10B9-366B-4752-BC82-058F9055AFA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896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https://www.sccjr.ac.uk/wp-content/uploads/2019/03/SCCJR-response-on-SG-Transforming-Parole-Consultation.pdf   McNeill, Schinkel, Graham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D10B9-366B-4752-BC82-058F9055AFA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957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42B35F-A5C5-4EE0-9DED-127A26571D9F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0B26FA7-0870-41D5-87D0-4E29D11AF86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B35F-A5C5-4EE0-9DED-127A26571D9F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6FA7-0870-41D5-87D0-4E29D11AF8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B35F-A5C5-4EE0-9DED-127A26571D9F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6FA7-0870-41D5-87D0-4E29D11AF8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42B35F-A5C5-4EE0-9DED-127A26571D9F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B26FA7-0870-41D5-87D0-4E29D11AF86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442B35F-A5C5-4EE0-9DED-127A26571D9F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0B26FA7-0870-41D5-87D0-4E29D11AF86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B35F-A5C5-4EE0-9DED-127A26571D9F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6FA7-0870-41D5-87D0-4E29D11AF86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B35F-A5C5-4EE0-9DED-127A26571D9F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6FA7-0870-41D5-87D0-4E29D11AF86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42B35F-A5C5-4EE0-9DED-127A26571D9F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B26FA7-0870-41D5-87D0-4E29D11AF86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B35F-A5C5-4EE0-9DED-127A26571D9F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6FA7-0870-41D5-87D0-4E29D11AF8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42B35F-A5C5-4EE0-9DED-127A26571D9F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B26FA7-0870-41D5-87D0-4E29D11AF86C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42B35F-A5C5-4EE0-9DED-127A26571D9F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B26FA7-0870-41D5-87D0-4E29D11AF86C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42B35F-A5C5-4EE0-9DED-127A26571D9F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0B26FA7-0870-41D5-87D0-4E29D11AF86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851648" cy="292149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dirty="0">
                <a:effectLst/>
              </a:rPr>
              <a:t>Understanding the place of parole within and without a root and branch review of sentencing and of the penal </a:t>
            </a:r>
            <a:r>
              <a:rPr lang="en-GB" sz="4000" dirty="0" smtClean="0">
                <a:effectLst/>
              </a:rPr>
              <a:t>system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4653136"/>
            <a:ext cx="7854696" cy="576064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GB" dirty="0"/>
              <a:t>Professor Rob </a:t>
            </a:r>
            <a:r>
              <a:rPr lang="en-GB" dirty="0" smtClean="0"/>
              <a:t>Canton</a:t>
            </a:r>
          </a:p>
          <a:p>
            <a:pPr algn="r"/>
            <a:r>
              <a:rPr lang="en-GB" dirty="0" smtClean="0"/>
              <a:t>De Montfort University, Leicester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945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Board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 a matter of justice, presumption should shift – authorities should have to show why someone ought </a:t>
            </a:r>
            <a:r>
              <a:rPr lang="en-GB" i="1" dirty="0" smtClean="0"/>
              <a:t>not</a:t>
            </a:r>
            <a:r>
              <a:rPr lang="en-GB" dirty="0" smtClean="0"/>
              <a:t> to be released at tariff. </a:t>
            </a:r>
          </a:p>
          <a:p>
            <a:r>
              <a:rPr lang="en-GB" dirty="0"/>
              <a:t>How is someone to demonstrate reduced risk, especially when in prison</a:t>
            </a:r>
            <a:r>
              <a:rPr lang="en-GB" dirty="0" smtClean="0"/>
              <a:t>?</a:t>
            </a:r>
          </a:p>
          <a:p>
            <a:r>
              <a:rPr lang="en-GB" dirty="0"/>
              <a:t>Is there too much emphasis on participation in programmes, presumably as a proxy measure for rehabilitation?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974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Victims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Rarely in a position to comment on risk</a:t>
            </a:r>
          </a:p>
          <a:p>
            <a:r>
              <a:rPr lang="en-GB" dirty="0" smtClean="0"/>
              <a:t>They are often not those most at risk </a:t>
            </a:r>
            <a:r>
              <a:rPr lang="en-GB" dirty="0"/>
              <a:t>personally </a:t>
            </a:r>
            <a:endParaRPr lang="en-GB" dirty="0" smtClean="0"/>
          </a:p>
          <a:p>
            <a:r>
              <a:rPr lang="en-GB" dirty="0" smtClean="0"/>
              <a:t>Their increased involvement pushes towards re-sentencing</a:t>
            </a:r>
          </a:p>
          <a:p>
            <a:r>
              <a:rPr lang="en-GB" dirty="0" smtClean="0"/>
              <a:t>Boundaries of their role may be difficult (for them and others) to hold in the face of their anxieties and distress</a:t>
            </a:r>
          </a:p>
          <a:p>
            <a:r>
              <a:rPr lang="en-GB" dirty="0" smtClean="0"/>
              <a:t>May believe that their involvement is tokenistic or be even further victimised by feeling </a:t>
            </a:r>
            <a:r>
              <a:rPr lang="en-GB" i="1" dirty="0" smtClean="0"/>
              <a:t>not heard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60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Offenders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Sense of injustice – e.g. served the term; release thought to depend on access to programmes that aren’t available</a:t>
            </a:r>
          </a:p>
          <a:p>
            <a:r>
              <a:rPr lang="en-GB" dirty="0" smtClean="0"/>
              <a:t>Uncertain about criteria for release, adding to the ‘tightness’ of imprisonment (Crewe) - </a:t>
            </a:r>
            <a:r>
              <a:rPr lang="en-GB" dirty="0"/>
              <a:t>feelings of tension and anxiety generated by uncertainty</a:t>
            </a:r>
            <a:endParaRPr lang="en-GB" dirty="0" smtClean="0"/>
          </a:p>
          <a:p>
            <a:r>
              <a:rPr lang="en-GB" dirty="0" smtClean="0"/>
              <a:t>Leading to cynicism about process?</a:t>
            </a:r>
          </a:p>
          <a:p>
            <a:r>
              <a:rPr lang="en-GB" dirty="0" smtClean="0"/>
              <a:t>Attending programmes for ‘the wrong reasons’</a:t>
            </a:r>
          </a:p>
          <a:p>
            <a:r>
              <a:rPr lang="en-GB" dirty="0" smtClean="0"/>
              <a:t>Wary of supervisors – and maybe reluctant to disclose problems</a:t>
            </a:r>
          </a:p>
          <a:p>
            <a:r>
              <a:rPr lang="en-GB" dirty="0" smtClean="0"/>
              <a:t>Frustrated, disaffected, confused by recall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94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Do they still understand this as ‘early release’?</a:t>
            </a:r>
          </a:p>
          <a:p>
            <a:r>
              <a:rPr lang="en-GB" dirty="0" smtClean="0"/>
              <a:t>Or at any rate as releasing people who ‘do not belong among us’</a:t>
            </a:r>
          </a:p>
          <a:p>
            <a:r>
              <a:rPr lang="en-GB" dirty="0" smtClean="0"/>
              <a:t>Only hear of notorious cases (reviving memories of dreadful crimes) and of serious offences on licence</a:t>
            </a:r>
          </a:p>
          <a:p>
            <a:r>
              <a:rPr lang="en-GB" dirty="0" smtClean="0"/>
              <a:t>Compassionate solidarity with victims</a:t>
            </a:r>
          </a:p>
        </p:txBody>
      </p:sp>
    </p:spTree>
    <p:extLst>
      <p:ext uri="{BB962C8B-B14F-4D97-AF65-F5344CB8AC3E}">
        <p14:creationId xmlns:p14="http://schemas.microsoft.com/office/powerpoint/2010/main" val="307568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Community supervisors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‘Continuing prison, only now in the community’ – in tension with risk management? </a:t>
            </a:r>
          </a:p>
          <a:p>
            <a:r>
              <a:rPr lang="en-GB" dirty="0" smtClean="0"/>
              <a:t>The </a:t>
            </a:r>
            <a:r>
              <a:rPr lang="en-GB" dirty="0"/>
              <a:t>more </a:t>
            </a:r>
            <a:r>
              <a:rPr lang="en-GB" dirty="0" smtClean="0"/>
              <a:t>demands </a:t>
            </a:r>
            <a:r>
              <a:rPr lang="en-GB" dirty="0"/>
              <a:t>and the more assiduously they are supervised, the greater the scope for non-compliance </a:t>
            </a:r>
            <a:endParaRPr lang="en-GB" dirty="0" smtClean="0"/>
          </a:p>
          <a:p>
            <a:r>
              <a:rPr lang="en-GB" dirty="0" smtClean="0"/>
              <a:t>Does non-compliance = increased risk? (Parsons)</a:t>
            </a:r>
          </a:p>
          <a:p>
            <a:r>
              <a:rPr lang="en-GB" dirty="0" smtClean="0"/>
              <a:t>Need to understand compliance and non-compliance better</a:t>
            </a:r>
          </a:p>
          <a:p>
            <a:r>
              <a:rPr lang="en-GB" dirty="0" smtClean="0"/>
              <a:t>Preoccupation with period of licence period</a:t>
            </a:r>
          </a:p>
          <a:p>
            <a:r>
              <a:rPr lang="en-GB" dirty="0" smtClean="0"/>
              <a:t>Experienced as the tripwire (Western)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31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Salience of emotions in criminal justice (Ian Loader)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Cognitive deficit model:  evidence, reason, argument </a:t>
            </a:r>
          </a:p>
          <a:p>
            <a:pPr lvl="1"/>
            <a:r>
              <a:rPr lang="en-GB" dirty="0" smtClean="0"/>
              <a:t>limited potential (not none at all, though)</a:t>
            </a:r>
          </a:p>
          <a:p>
            <a:r>
              <a:rPr lang="en-GB" dirty="0" smtClean="0"/>
              <a:t>Insulation model – leave it to the experts</a:t>
            </a:r>
          </a:p>
          <a:p>
            <a:pPr lvl="1"/>
            <a:r>
              <a:rPr lang="en-GB" dirty="0" smtClean="0"/>
              <a:t>used to be the Parole Board way, but no longer possible even if it were desirable</a:t>
            </a:r>
          </a:p>
          <a:p>
            <a:r>
              <a:rPr lang="en-GB" dirty="0" smtClean="0"/>
              <a:t>Redirection model</a:t>
            </a:r>
          </a:p>
          <a:p>
            <a:pPr lvl="1"/>
            <a:r>
              <a:rPr lang="en-GB" dirty="0" smtClean="0"/>
              <a:t>Acknowledging the emotional and exposing it to public scrutiny and debate</a:t>
            </a:r>
          </a:p>
          <a:p>
            <a:pPr lvl="1"/>
            <a:r>
              <a:rPr lang="en-GB" dirty="0" smtClean="0"/>
              <a:t>Participation </a:t>
            </a:r>
          </a:p>
          <a:p>
            <a:pPr lvl="1"/>
            <a:r>
              <a:rPr lang="en-GB" dirty="0" smtClean="0"/>
              <a:t>Personalisation / stories / not reducing people to the worst they’ve ever done or to carriers of risk factors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723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Confidence – or legitimacy?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Public knowledge vs. public attitudes – related but distinct</a:t>
            </a:r>
          </a:p>
          <a:p>
            <a:r>
              <a:rPr lang="en-GB" dirty="0"/>
              <a:t>Myth-busting addresses knowledge and merits even more </a:t>
            </a:r>
            <a:r>
              <a:rPr lang="en-GB" dirty="0" smtClean="0"/>
              <a:t>attempts</a:t>
            </a:r>
          </a:p>
          <a:p>
            <a:r>
              <a:rPr lang="en-GB" dirty="0"/>
              <a:t>Some attempts to enhance </a:t>
            </a:r>
            <a:r>
              <a:rPr lang="en-GB" dirty="0" smtClean="0"/>
              <a:t>legitimacy – with victims, offenders, the public - have had limited (or even the opposite) effect </a:t>
            </a:r>
          </a:p>
          <a:p>
            <a:r>
              <a:rPr lang="en-GB" dirty="0" smtClean="0"/>
              <a:t>Being safe vs. </a:t>
            </a:r>
            <a:r>
              <a:rPr lang="en-GB" i="1" dirty="0" smtClean="0"/>
              <a:t>feeling</a:t>
            </a:r>
            <a:r>
              <a:rPr lang="en-GB" dirty="0" smtClean="0"/>
              <a:t> safe</a:t>
            </a:r>
          </a:p>
          <a:p>
            <a:r>
              <a:rPr lang="en-GB" dirty="0" smtClean="0"/>
              <a:t>But what if the principal emotion is not fear but something closer to (say) disgust</a:t>
            </a:r>
          </a:p>
          <a:p>
            <a:r>
              <a:rPr lang="en-GB" dirty="0" smtClean="0"/>
              <a:t>Reassurance about reduced risk might miss the point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752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‘Solutions’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Formally include reintegration alongside risk into the remit of the </a:t>
            </a:r>
            <a:r>
              <a:rPr lang="en-GB" dirty="0"/>
              <a:t>Board (McNeill, Schinkel, </a:t>
            </a:r>
            <a:r>
              <a:rPr lang="en-GB" dirty="0" smtClean="0"/>
              <a:t>Graham)</a:t>
            </a:r>
          </a:p>
          <a:p>
            <a:r>
              <a:rPr lang="en-GB" dirty="0" smtClean="0"/>
              <a:t>Reintegration reminds us of the duties owed to people leaving prison, especially when so many of their problems aggravated by prison itself</a:t>
            </a:r>
          </a:p>
          <a:p>
            <a:r>
              <a:rPr lang="en-GB" dirty="0" smtClean="0"/>
              <a:t>We can’t insist on change then refuse to accept that people are attempting just that</a:t>
            </a:r>
          </a:p>
          <a:p>
            <a:r>
              <a:rPr lang="en-GB" dirty="0" smtClean="0"/>
              <a:t>Shift presumption of proof</a:t>
            </a:r>
          </a:p>
          <a:p>
            <a:r>
              <a:rPr lang="en-GB" dirty="0" smtClean="0"/>
              <a:t>Learn from past attempts – criminal justice policy often confounded by failure to understand influence of the emotional</a:t>
            </a:r>
          </a:p>
        </p:txBody>
      </p:sp>
    </p:spTree>
    <p:extLst>
      <p:ext uri="{BB962C8B-B14F-4D97-AF65-F5344CB8AC3E}">
        <p14:creationId xmlns:p14="http://schemas.microsoft.com/office/powerpoint/2010/main" val="22107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355</TotalTime>
  <Words>794</Words>
  <Application>Microsoft Office PowerPoint</Application>
  <PresentationFormat>On-screen Show (4:3)</PresentationFormat>
  <Paragraphs>67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Understanding the place of parole within and without a root and branch review of sentencing and of the penal system </vt:lpstr>
      <vt:lpstr>The Board</vt:lpstr>
      <vt:lpstr>Victims</vt:lpstr>
      <vt:lpstr>Offenders</vt:lpstr>
      <vt:lpstr>Public</vt:lpstr>
      <vt:lpstr>Community supervisors</vt:lpstr>
      <vt:lpstr>Salience of emotions in criminal justice (Ian Loader)</vt:lpstr>
      <vt:lpstr>Confidence – or legitimacy?</vt:lpstr>
      <vt:lpstr>‘Solutions’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Canton</dc:creator>
  <cp:lastModifiedBy>Robert Canton</cp:lastModifiedBy>
  <cp:revision>32</cp:revision>
  <dcterms:created xsi:type="dcterms:W3CDTF">2020-12-09T07:54:18Z</dcterms:created>
  <dcterms:modified xsi:type="dcterms:W3CDTF">2020-12-10T11:00:16Z</dcterms:modified>
</cp:coreProperties>
</file>